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96"/>
  </p:notesMasterIdLst>
  <p:sldIdLst>
    <p:sldId id="444" r:id="rId2"/>
    <p:sldId id="309" r:id="rId3"/>
    <p:sldId id="445" r:id="rId4"/>
    <p:sldId id="315" r:id="rId5"/>
    <p:sldId id="446" r:id="rId6"/>
    <p:sldId id="447" r:id="rId7"/>
    <p:sldId id="449" r:id="rId8"/>
    <p:sldId id="450" r:id="rId9"/>
    <p:sldId id="531" r:id="rId10"/>
    <p:sldId id="451" r:id="rId11"/>
    <p:sldId id="452" r:id="rId12"/>
    <p:sldId id="453" r:id="rId13"/>
    <p:sldId id="454" r:id="rId14"/>
    <p:sldId id="455" r:id="rId15"/>
    <p:sldId id="456"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530" r:id="rId38"/>
    <p:sldId id="478" r:id="rId39"/>
    <p:sldId id="479" r:id="rId40"/>
    <p:sldId id="480" r:id="rId41"/>
    <p:sldId id="481" r:id="rId42"/>
    <p:sldId id="482" r:id="rId43"/>
    <p:sldId id="483" r:id="rId44"/>
    <p:sldId id="484" r:id="rId45"/>
    <p:sldId id="485" r:id="rId46"/>
    <p:sldId id="532" r:id="rId47"/>
    <p:sldId id="486" r:id="rId48"/>
    <p:sldId id="487" r:id="rId49"/>
    <p:sldId id="488" r:id="rId50"/>
    <p:sldId id="533" r:id="rId51"/>
    <p:sldId id="489" r:id="rId52"/>
    <p:sldId id="490" r:id="rId53"/>
    <p:sldId id="491" r:id="rId54"/>
    <p:sldId id="492" r:id="rId55"/>
    <p:sldId id="493" r:id="rId56"/>
    <p:sldId id="494" r:id="rId57"/>
    <p:sldId id="495" r:id="rId58"/>
    <p:sldId id="496" r:id="rId59"/>
    <p:sldId id="534" r:id="rId60"/>
    <p:sldId id="497" r:id="rId61"/>
    <p:sldId id="498" r:id="rId62"/>
    <p:sldId id="499" r:id="rId63"/>
    <p:sldId id="502" r:id="rId64"/>
    <p:sldId id="500" r:id="rId65"/>
    <p:sldId id="501" r:id="rId66"/>
    <p:sldId id="503" r:id="rId67"/>
    <p:sldId id="504" r:id="rId68"/>
    <p:sldId id="505" r:id="rId69"/>
    <p:sldId id="506" r:id="rId70"/>
    <p:sldId id="507" r:id="rId71"/>
    <p:sldId id="508" r:id="rId72"/>
    <p:sldId id="509" r:id="rId73"/>
    <p:sldId id="510" r:id="rId74"/>
    <p:sldId id="511" r:id="rId75"/>
    <p:sldId id="512" r:id="rId76"/>
    <p:sldId id="513" r:id="rId77"/>
    <p:sldId id="514" r:id="rId78"/>
    <p:sldId id="515" r:id="rId79"/>
    <p:sldId id="516" r:id="rId80"/>
    <p:sldId id="517" r:id="rId81"/>
    <p:sldId id="518" r:id="rId82"/>
    <p:sldId id="519" r:id="rId83"/>
    <p:sldId id="535" r:id="rId84"/>
    <p:sldId id="536" r:id="rId85"/>
    <p:sldId id="520" r:id="rId86"/>
    <p:sldId id="521" r:id="rId87"/>
    <p:sldId id="522" r:id="rId88"/>
    <p:sldId id="523" r:id="rId89"/>
    <p:sldId id="524" r:id="rId90"/>
    <p:sldId id="525" r:id="rId91"/>
    <p:sldId id="526" r:id="rId92"/>
    <p:sldId id="527" r:id="rId93"/>
    <p:sldId id="528" r:id="rId94"/>
    <p:sldId id="529"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86391" autoAdjust="0"/>
  </p:normalViewPr>
  <p:slideViewPr>
    <p:cSldViewPr snapToGrid="0">
      <p:cViewPr varScale="1">
        <p:scale>
          <a:sx n="58" d="100"/>
          <a:sy n="58" d="100"/>
        </p:scale>
        <p:origin x="633"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3</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hape 1"/>
          <p:cNvSpPr>
            <a:spLocks noGrp="1" noRot="1" noChangeAspect="1" noTextEdit="1"/>
          </p:cNvSpPr>
          <p:nvPr>
            <p:ph type="sldImg"/>
          </p:nvPr>
        </p:nvSpPr>
        <p:spPr>
          <a:noFill/>
          <a:ln cap="flat">
            <a:headEnd type="none" w="med" len="med"/>
            <a:tailEnd type="none" w="med" len="med"/>
          </a:ln>
        </p:spPr>
      </p:sp>
      <p:sp>
        <p:nvSpPr>
          <p:cNvPr id="76802"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CEF15CFA-E19F-49B3-A548-61B5DC78689C}" type="slidenum">
              <a:rPr lang="en-US"/>
              <a:pPr/>
              <a:t>4</a:t>
            </a:fld>
            <a:endParaRPr lang="en-US" dirty="0"/>
          </a:p>
        </p:txBody>
      </p:sp>
    </p:spTree>
    <p:extLst>
      <p:ext uri="{BB962C8B-B14F-4D97-AF65-F5344CB8AC3E}">
        <p14:creationId xmlns:p14="http://schemas.microsoft.com/office/powerpoint/2010/main" val="407094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8245134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Copyright © 2019 Cengage. All rights reserved.</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a:t>Click to edit Master title style</a:t>
            </a:r>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Copyright © 2019 Cengage. All rights reserved.</a:t>
            </a:r>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3999" cy="1331258"/>
          </a:xfrm>
        </p:spPr>
        <p:txBody>
          <a:bodyPr anchor="ctr"/>
          <a:lstStyle/>
          <a:p>
            <a:pPr algn="l"/>
            <a:r>
              <a:rPr lang="en-US" sz="4400" dirty="0"/>
              <a:t>Computer Concepts 2018</a:t>
            </a:r>
          </a:p>
        </p:txBody>
      </p:sp>
      <p:pic>
        <p:nvPicPr>
          <p:cNvPr id="1026" name="Picture 2" descr="Book cover reads title: Computer Concepts 2018: Comprehensive. An image on the cover page shows stack of woo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491318" y="2487706"/>
            <a:ext cx="4155141" cy="2474258"/>
          </a:xfrm>
        </p:spPr>
        <p:txBody>
          <a:bodyPr anchor="ctr"/>
          <a:lstStyle/>
          <a:p>
            <a:pPr algn="ctr"/>
            <a:r>
              <a:rPr lang="en-IN" b="1" dirty="0"/>
              <a:t>Module</a:t>
            </a:r>
            <a:r>
              <a:rPr lang="en-US" b="1" dirty="0"/>
              <a:t> 5</a:t>
            </a:r>
          </a:p>
          <a:p>
            <a:pPr algn="ctr"/>
            <a:r>
              <a:rPr lang="en-US" sz="4000" dirty="0"/>
              <a:t>Social Media</a:t>
            </a:r>
            <a:endParaRPr lang="en-US" sz="3200" dirty="0"/>
          </a:p>
        </p:txBody>
      </p:sp>
      <p:pic>
        <p:nvPicPr>
          <p:cNvPr id="9"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79827"/>
            <a:ext cx="8032638" cy="810774"/>
          </a:xfrm>
        </p:spPr>
        <p:txBody>
          <a:bodyPr/>
          <a:lstStyle/>
          <a:p>
            <a:r>
              <a:rPr lang="en-US" dirty="0"/>
              <a:t>Social Networking Evolution</a:t>
            </a:r>
          </a:p>
        </p:txBody>
      </p:sp>
      <p:sp>
        <p:nvSpPr>
          <p:cNvPr id="5" name="Content Placeholder 4"/>
          <p:cNvSpPr>
            <a:spLocks noGrp="1"/>
          </p:cNvSpPr>
          <p:nvPr>
            <p:ph type="body" sz="half" idx="2"/>
          </p:nvPr>
        </p:nvSpPr>
        <p:spPr>
          <a:xfrm>
            <a:off x="519169" y="1232586"/>
            <a:ext cx="5018031" cy="4937893"/>
          </a:xfrm>
        </p:spPr>
        <p:txBody>
          <a:bodyPr>
            <a:noAutofit/>
          </a:bodyPr>
          <a:lstStyle/>
          <a:p>
            <a:pPr marL="285750" indent="-285750">
              <a:buFont typeface="Arial" pitchFamily="34" charset="0"/>
              <a:buChar char="•"/>
            </a:pPr>
            <a:r>
              <a:rPr lang="en-US" sz="2600" dirty="0"/>
              <a:t>A </a:t>
            </a:r>
            <a:r>
              <a:rPr lang="en-US" sz="2600" b="1" dirty="0"/>
              <a:t>social networking service </a:t>
            </a:r>
            <a:r>
              <a:rPr lang="en-US" sz="2600" dirty="0"/>
              <a:t>revolves around personal profiles and interconnections among subscribers who want to share information about themselves</a:t>
            </a:r>
          </a:p>
          <a:p>
            <a:pPr marL="285750" indent="-285750">
              <a:buFont typeface="Arial" pitchFamily="34" charset="0"/>
              <a:buChar char="•"/>
            </a:pPr>
            <a:r>
              <a:rPr lang="en-US" sz="2600" dirty="0"/>
              <a:t>Social networking can be traced back to </a:t>
            </a:r>
            <a:r>
              <a:rPr lang="en-US" sz="2600" b="1" dirty="0"/>
              <a:t>online services</a:t>
            </a:r>
            <a:r>
              <a:rPr lang="en-US" sz="2600" dirty="0"/>
              <a:t>, such as CompuServe, Prodigy, and America Online (AOL), which were not part of the Internet</a:t>
            </a:r>
          </a:p>
        </p:txBody>
      </p:sp>
      <p:pic>
        <p:nvPicPr>
          <p:cNvPr id="6" name="Picture 5" descr="An illustration depicts the evolution of social networking services, timeline starting from 1969 to 2011. The year and the social networking services evolved during the period are as follows; &#10;1969- CompuServe; 1984- Prodigy Internet, 1985- America Online, 1995-Classmates, 2002- Friendster, 2003-myspace, LinkedIn, Second Life, 2004-facebook, 2011-Google+. The supporting text associated with the period 1969 to 1985 reads “Before the Internet was opened to public use, online services offered fee-based subscriptions to a dial-up network housed on the service’s proprietary computers, which hosted discussion groups, email, reference databases, games, and software applications.”&#10;The supporting text associated with the period 1995 to 2003 reads “Public access to the Internet and the World Wide Web transformed the online experience with an expanding user base and faster connections. Social networking pioneers, such as Classmates.com and Friendster, set up shop at Web sites. They were followed by similar services, including an offbeat animated world called Second Life, which enjoyed a brief period of wild popularity.”&#10;The supporting text associated with Facebook reads “Facebook remains the most popular social networking service despite challenges from Google+ and other competitors.” "/>
          <p:cNvPicPr>
            <a:picLocks noChangeAspect="1"/>
          </p:cNvPicPr>
          <p:nvPr/>
        </p:nvPicPr>
        <p:blipFill>
          <a:blip r:embed="rId2" cstate="print"/>
          <a:srcRect r="59478"/>
          <a:stretch>
            <a:fillRect/>
          </a:stretch>
        </p:blipFill>
        <p:spPr>
          <a:xfrm>
            <a:off x="6103237" y="1272407"/>
            <a:ext cx="2093726" cy="4897386"/>
          </a:xfrm>
          <a:prstGeom prst="rect">
            <a:avLst/>
          </a:prstGeom>
        </p:spPr>
      </p:pic>
    </p:spTree>
    <p:extLst>
      <p:ext uri="{BB962C8B-B14F-4D97-AF65-F5344CB8AC3E}">
        <p14:creationId xmlns:p14="http://schemas.microsoft.com/office/powerpoint/2010/main" val="3269108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30627"/>
            <a:ext cx="8032638" cy="886974"/>
          </a:xfrm>
        </p:spPr>
        <p:txBody>
          <a:bodyPr/>
          <a:lstStyle/>
          <a:p>
            <a:r>
              <a:rPr lang="en-US" dirty="0"/>
              <a:t>Social Networking Basics (1 of 2)</a:t>
            </a:r>
          </a:p>
        </p:txBody>
      </p:sp>
      <p:sp>
        <p:nvSpPr>
          <p:cNvPr id="3" name="Content Placeholder 2"/>
          <p:cNvSpPr>
            <a:spLocks noGrp="1"/>
          </p:cNvSpPr>
          <p:nvPr>
            <p:ph type="body" sz="half" idx="2"/>
          </p:nvPr>
        </p:nvSpPr>
        <p:spPr>
          <a:xfrm>
            <a:off x="608069" y="1371600"/>
            <a:ext cx="4179831" cy="4610100"/>
          </a:xfrm>
        </p:spPr>
        <p:txBody>
          <a:bodyPr>
            <a:noAutofit/>
          </a:bodyPr>
          <a:lstStyle/>
          <a:p>
            <a:pPr marL="457200" indent="-457200">
              <a:buFont typeface="Arial" pitchFamily="34" charset="0"/>
              <a:buChar char="•"/>
            </a:pPr>
            <a:r>
              <a:rPr lang="en-US" sz="2600" dirty="0"/>
              <a:t>A person’s presence on a social media service is referred to as an </a:t>
            </a:r>
            <a:r>
              <a:rPr lang="en-US" sz="2600" b="1" dirty="0"/>
              <a:t>online identity</a:t>
            </a:r>
          </a:p>
          <a:p>
            <a:pPr marL="457200" indent="-457200">
              <a:buFont typeface="Arial" pitchFamily="34" charset="0"/>
              <a:buChar char="•"/>
            </a:pPr>
            <a:r>
              <a:rPr lang="en-US" sz="2600" dirty="0"/>
              <a:t>Each online identity is encapsulated in a profile. A </a:t>
            </a:r>
            <a:r>
              <a:rPr lang="en-US" sz="2600" b="1" dirty="0"/>
              <a:t>social media profile</a:t>
            </a:r>
            <a:r>
              <a:rPr lang="en-US" sz="2600" dirty="0"/>
              <a:t> is the set of information provided to friends, contacts, and the public</a:t>
            </a:r>
          </a:p>
        </p:txBody>
      </p:sp>
      <p:pic>
        <p:nvPicPr>
          <p:cNvPr id="4" name="Picture 3" descr="An illustration with three screenshots depicts the social media profiles. Section one depicts the social media profile of Bill Gates. At the top left corner is the photo of Bill Gates. To the right of the photo is the text that reads “Tweet: 1,458; Following: 166; Followers: 18.7M Sharing things I’m learning through my foundation work and other interests. Seattle, WA” followed by the link “gatesnotes.com.” The follow button is to the right end of the screen. The supporting text associated with the screenshot reads “A Twitter profile can include a photo and a tagline. Bill Gates sets a good example, using his tagline to provide potential followers with information about the topics he tweets about.”&#10;The second screenshot depicts the social media profile of LeBron James. A photo of LeBron James with his hands raised at a show is seen all over the screen. At the bottom left corner of the screen is a small photo of LeBron James holding two kids is seen. At the bottom right corner of the screen are buttons labeled “Like,” “Follow” and “Share.” The supporting text associated with the screenshot reads “Facebook profiles help to build an online identity. Here LeBron James makes effective use of text and graphics to create a personal brand.” &#10;The third screenshot depicts the social media profile of Ron Paul. The window is divided into two with the left pane displaying the photo of Ron Paul followed by a button. The right pane depicts a logo and the title “Voices of Liberty.” The supporting text associated with the screenshot reads “Google+ profiles can be professionally designed to establish an effective online presence, such as this profile for Ron Paul that promotes his Web site, Voices of Liber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194" y="1257300"/>
            <a:ext cx="289481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45396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57627"/>
            <a:ext cx="8019350" cy="878050"/>
          </a:xfrm>
        </p:spPr>
        <p:txBody>
          <a:bodyPr/>
          <a:lstStyle/>
          <a:p>
            <a:r>
              <a:rPr lang="en-US" dirty="0"/>
              <a:t>Social Networking Basics (2 of 2)</a:t>
            </a:r>
          </a:p>
        </p:txBody>
      </p:sp>
      <p:pic>
        <p:nvPicPr>
          <p:cNvPr id="4" name="Picture 3" descr="An illustration with two sections depicts the different elements of a social network account. Section one depicts the screenshot of the Facebook network account.  At the top of the window are the search bar, buttons, and icons. The left pane of the window displays different options and the right pane has dialog boxes, photos and the comments at the end. The supporting text pointing the account holder name reads “A profile created and maintained by each member” The supporting text pointing to the box at the top reads “Tools for posting information in the form of text or media.” The supporting text pointing the button at the top of the window reads “A method by which members can specify who is in their network of friends.” The supporting text pointing a photo reads “A way to view information posted by others.” The supporting text pointing the comments towards the lower half of the window reads “A way to comment on information posted by others.”&#10;Section two depicts the social media honeycomb with the central hexagon labeled Identity. The surrounding icons are labeled “Relationships,” “Reputation,” “Groups,” “Conversations,” “Sharing,” and “Presence” with primary emphasis on identity and relationships. The supporting text associated with the illustration reads “Social networking sites focus on identity (the user’s profile) and relationships (friends and connections).”"/>
          <p:cNvPicPr>
            <a:picLocks noGrp="1" noChangeAspect="1"/>
          </p:cNvPicPr>
          <p:nvPr/>
        </p:nvPicPr>
        <p:blipFill>
          <a:blip r:embed="rId2" cstate="print"/>
          <a:srcRect b="48831"/>
          <a:stretch>
            <a:fillRect/>
          </a:stretch>
        </p:blipFill>
        <p:spPr bwMode="auto">
          <a:xfrm>
            <a:off x="2137294" y="1463579"/>
            <a:ext cx="4849092" cy="4464243"/>
          </a:xfrm>
          <a:prstGeom prst="rect">
            <a:avLst/>
          </a:prstGeom>
          <a:noFill/>
          <a:ln w="9525">
            <a:noFill/>
            <a:miter lim="800000"/>
            <a:headEnd/>
            <a:tailEnd/>
          </a:ln>
        </p:spPr>
      </p:pic>
    </p:spTree>
    <p:extLst>
      <p:ext uri="{BB962C8B-B14F-4D97-AF65-F5344CB8AC3E}">
        <p14:creationId xmlns:p14="http://schemas.microsoft.com/office/powerpoint/2010/main" val="7084445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Geosocial Networking (1</a:t>
            </a:r>
            <a:r>
              <a:rPr lang="en-US" baseline="0" dirty="0"/>
              <a:t> of 5)</a:t>
            </a:r>
            <a:endParaRPr lang="en-US" dirty="0"/>
          </a:p>
        </p:txBody>
      </p:sp>
      <p:sp>
        <p:nvSpPr>
          <p:cNvPr id="5" name="Content Placeholder 4"/>
          <p:cNvSpPr>
            <a:spLocks noGrp="1"/>
          </p:cNvSpPr>
          <p:nvPr>
            <p:ph idx="1"/>
          </p:nvPr>
        </p:nvSpPr>
        <p:spPr/>
        <p:txBody>
          <a:bodyPr>
            <a:normAutofit/>
          </a:bodyPr>
          <a:lstStyle/>
          <a:p>
            <a:pPr marL="457200" indent="-457200"/>
            <a:r>
              <a:rPr lang="en-US" dirty="0"/>
              <a:t>Geosocial networking provides a platform for users to carry out interactions based on their current locations</a:t>
            </a:r>
          </a:p>
          <a:p>
            <a:pPr marL="457200" indent="-457200"/>
            <a:r>
              <a:rPr lang="en-US" dirty="0"/>
              <a:t>Some of the most popular and well-designed geosocial services include: Yelp, Foursquare, Banjo, and Google Maps</a:t>
            </a:r>
          </a:p>
          <a:p>
            <a:pPr marL="457200" indent="-457200"/>
            <a:r>
              <a:rPr lang="en-US" dirty="0"/>
              <a:t>An emerging subset of geosocial networking called social discovery uses geolocation to meet with people who are nearby and have similar interests</a:t>
            </a:r>
          </a:p>
        </p:txBody>
      </p:sp>
    </p:spTree>
    <p:extLst>
      <p:ext uri="{BB962C8B-B14F-4D97-AF65-F5344CB8AC3E}">
        <p14:creationId xmlns:p14="http://schemas.microsoft.com/office/powerpoint/2010/main" val="2482930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Geosocial Networking (2 of 5)</a:t>
            </a:r>
          </a:p>
        </p:txBody>
      </p:sp>
      <p:sp>
        <p:nvSpPr>
          <p:cNvPr id="2" name="Content Placeholder 1"/>
          <p:cNvSpPr>
            <a:spLocks noGrp="1"/>
          </p:cNvSpPr>
          <p:nvPr>
            <p:ph idx="1"/>
          </p:nvPr>
        </p:nvSpPr>
        <p:spPr/>
        <p:txBody>
          <a:bodyPr>
            <a:normAutofit lnSpcReduction="10000"/>
          </a:bodyPr>
          <a:lstStyle/>
          <a:p>
            <a:r>
              <a:rPr lang="en-US" b="1" dirty="0"/>
              <a:t>Check in: </a:t>
            </a:r>
            <a:r>
              <a:rPr lang="en-US" dirty="0"/>
              <a:t>Registered users open the app or otherwise sign in to indicate they want to interact.</a:t>
            </a:r>
          </a:p>
          <a:p>
            <a:r>
              <a:rPr lang="en-US" b="1" dirty="0"/>
              <a:t>Locate: </a:t>
            </a:r>
            <a:r>
              <a:rPr lang="en-US" dirty="0"/>
              <a:t>Using automatic geolocation technology or manually initiated location tracking, the user’s current location is determined.</a:t>
            </a:r>
          </a:p>
          <a:p>
            <a:r>
              <a:rPr lang="en-US" b="1" dirty="0"/>
              <a:t>Search: </a:t>
            </a:r>
            <a:r>
              <a:rPr lang="en-US" dirty="0"/>
              <a:t>Depending on the service, users can search for the geotagged places, people, or events that are neraby.</a:t>
            </a:r>
          </a:p>
          <a:p>
            <a:r>
              <a:rPr lang="en-US" b="1" dirty="0"/>
              <a:t>Recommended: </a:t>
            </a:r>
            <a:r>
              <a:rPr lang="en-US" dirty="0"/>
              <a:t>Crowdsourced ratings and recommendations are offered.</a:t>
            </a:r>
          </a:p>
          <a:p>
            <a:r>
              <a:rPr lang="en-US" b="1" dirty="0"/>
              <a:t>Map: </a:t>
            </a:r>
            <a:r>
              <a:rPr lang="en-US" dirty="0"/>
              <a:t>Maps and directions to selected places, people, or events are provided.</a:t>
            </a:r>
          </a:p>
        </p:txBody>
      </p:sp>
    </p:spTree>
    <p:extLst>
      <p:ext uri="{BB962C8B-B14F-4D97-AF65-F5344CB8AC3E}">
        <p14:creationId xmlns:p14="http://schemas.microsoft.com/office/powerpoint/2010/main" val="323059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Geosocial Networking (3 of 5)</a:t>
            </a:r>
          </a:p>
        </p:txBody>
      </p:sp>
      <p:sp>
        <p:nvSpPr>
          <p:cNvPr id="4" name="Content Placeholder 3"/>
          <p:cNvSpPr>
            <a:spLocks noGrp="1"/>
          </p:cNvSpPr>
          <p:nvPr>
            <p:ph idx="1"/>
          </p:nvPr>
        </p:nvSpPr>
        <p:spPr/>
        <p:txBody>
          <a:bodyPr/>
          <a:lstStyle/>
          <a:p>
            <a:r>
              <a:rPr lang="en-US" dirty="0"/>
              <a:t>When individuals contribute computer time, expertise, opinions, or money to a defined project, they are participating in </a:t>
            </a:r>
            <a:r>
              <a:rPr lang="en-US" b="1" dirty="0"/>
              <a:t>crowdsourcing</a:t>
            </a:r>
          </a:p>
          <a:p>
            <a:r>
              <a:rPr lang="en-US" dirty="0"/>
              <a:t>Yelp, Amazon, Zappos, and other online merchants provide ratings compiled from user reviews; this is an example of crowdsourcing</a:t>
            </a:r>
          </a:p>
        </p:txBody>
      </p:sp>
    </p:spTree>
    <p:extLst>
      <p:ext uri="{BB962C8B-B14F-4D97-AF65-F5344CB8AC3E}">
        <p14:creationId xmlns:p14="http://schemas.microsoft.com/office/powerpoint/2010/main" val="1310991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Geosocial Networking (4 of 5)</a:t>
            </a:r>
          </a:p>
        </p:txBody>
      </p:sp>
      <p:sp>
        <p:nvSpPr>
          <p:cNvPr id="4" name="Content Placeholder 3"/>
          <p:cNvSpPr>
            <a:spLocks noGrp="1"/>
          </p:cNvSpPr>
          <p:nvPr>
            <p:ph idx="1"/>
          </p:nvPr>
        </p:nvSpPr>
        <p:spPr/>
        <p:txBody>
          <a:bodyPr>
            <a:noAutofit/>
          </a:bodyPr>
          <a:lstStyle/>
          <a:p>
            <a:pPr marL="457200" indent="-457200">
              <a:buFont typeface="Arial" pitchFamily="34" charset="0"/>
              <a:buChar char="•"/>
            </a:pPr>
            <a:r>
              <a:rPr lang="en-US" sz="2600" dirty="0"/>
              <a:t>There are four ways that the location of a device can be determined:</a:t>
            </a:r>
          </a:p>
        </p:txBody>
      </p:sp>
    </p:spTree>
    <p:extLst>
      <p:ext uri="{BB962C8B-B14F-4D97-AF65-F5344CB8AC3E}">
        <p14:creationId xmlns:p14="http://schemas.microsoft.com/office/powerpoint/2010/main" val="97464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Geosocial Networking (5 of 5)</a:t>
            </a:r>
          </a:p>
        </p:txBody>
      </p:sp>
      <p:sp>
        <p:nvSpPr>
          <p:cNvPr id="5" name="Content Placeholder 4"/>
          <p:cNvSpPr>
            <a:spLocks noGrp="1"/>
          </p:cNvSpPr>
          <p:nvPr>
            <p:ph idx="1"/>
          </p:nvPr>
        </p:nvSpPr>
        <p:spPr/>
        <p:txBody>
          <a:bodyPr>
            <a:normAutofit/>
          </a:bodyPr>
          <a:lstStyle/>
          <a:p>
            <a:pPr algn="just"/>
            <a:r>
              <a:rPr lang="en-US" dirty="0"/>
              <a:t>Presenting information about what’s nearby requires places and landmarks to be tagged with their location; geotagging and geocoding provide the necessary geographical information:</a:t>
            </a:r>
          </a:p>
          <a:p>
            <a:pPr lvl="1" algn="just"/>
            <a:r>
              <a:rPr lang="en-US" dirty="0"/>
              <a:t>Geocoding is the process of determining the coordinates of a specific place, such as the street address or the longitude and latitude of a location</a:t>
            </a:r>
          </a:p>
          <a:p>
            <a:pPr lvl="1" algn="just"/>
            <a:r>
              <a:rPr lang="en-US" dirty="0"/>
              <a:t>Geotagging is the process of adding location data to photos, Web sites, HTML documents, audio files, blog posts, and text messages</a:t>
            </a:r>
          </a:p>
        </p:txBody>
      </p:sp>
    </p:spTree>
    <p:extLst>
      <p:ext uri="{BB962C8B-B14F-4D97-AF65-F5344CB8AC3E}">
        <p14:creationId xmlns:p14="http://schemas.microsoft.com/office/powerpoint/2010/main" val="164410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Analytics (1 of 5)</a:t>
            </a:r>
          </a:p>
        </p:txBody>
      </p:sp>
      <p:sp>
        <p:nvSpPr>
          <p:cNvPr id="3" name="Content Placeholder 2"/>
          <p:cNvSpPr>
            <a:spLocks noGrp="1"/>
          </p:cNvSpPr>
          <p:nvPr>
            <p:ph idx="1"/>
          </p:nvPr>
        </p:nvSpPr>
        <p:spPr/>
        <p:txBody>
          <a:bodyPr>
            <a:noAutofit/>
          </a:bodyPr>
          <a:lstStyle/>
          <a:p>
            <a:r>
              <a:rPr lang="en-US" sz="2400" dirty="0"/>
              <a:t>Social networks are not exclusively online; sociologists use social network diagrams called sociograms to depict connections between people</a:t>
            </a:r>
          </a:p>
          <a:p>
            <a:r>
              <a:rPr lang="en-US" sz="2400" dirty="0"/>
              <a:t>The circles in these diagrams are referred to as sociogram nodes</a:t>
            </a:r>
          </a:p>
          <a:p>
            <a:r>
              <a:rPr lang="en-US" sz="2400" dirty="0"/>
              <a:t>The lines connecting nodes are referred to as sociogram edges</a:t>
            </a:r>
          </a:p>
          <a:p>
            <a:r>
              <a:rPr lang="en-US" sz="2400" dirty="0"/>
              <a:t>Two-way edges exist when two people consider each other to be friends</a:t>
            </a:r>
          </a:p>
          <a:p>
            <a:r>
              <a:rPr lang="en-US" sz="2400" dirty="0"/>
              <a:t>One-way edges exist when a relationship is not reciprocal, such as a Twitter follower who does not follow back</a:t>
            </a:r>
          </a:p>
        </p:txBody>
      </p:sp>
    </p:spTree>
    <p:extLst>
      <p:ext uri="{BB962C8B-B14F-4D97-AF65-F5344CB8AC3E}">
        <p14:creationId xmlns:p14="http://schemas.microsoft.com/office/powerpoint/2010/main" val="375560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05226"/>
            <a:ext cx="8032638" cy="985025"/>
          </a:xfrm>
        </p:spPr>
        <p:txBody>
          <a:bodyPr/>
          <a:lstStyle/>
          <a:p>
            <a:r>
              <a:rPr lang="en-US" dirty="0"/>
              <a:t>Social Network Analytics (2 of 5)</a:t>
            </a:r>
          </a:p>
        </p:txBody>
      </p:sp>
      <p:pic>
        <p:nvPicPr>
          <p:cNvPr id="6" name="Picture 5" descr="An illustration depicts the anatomy of social networking. The nodes labeled “Elladan, Tom, Erestor, Bergil, Goldberry, Celeborn, Saruman, Boromir, Galadriel, Glorfindel, Cirdan, Teoden, Eowyn, Fatty, Arwen, Theoden, and Elrohir are represented in red. &#10;The nodes labeled “Elrond, Bilbo, Gollum, Gimli, Beregond, Denethor, Eomer, Imrahil, Legolas, and Eomer are represented in dark red. &#10;The nodes labeled Aragom, Gandalf, and Frodo are represented in green. &#10;The nodes labeled “Sam, Faramir, Merry, and Pippin are represented in gray. All the nodes are interconnected with links of varying thickness. The connection between the nodes Sam and Frodo; Merry and Pippin are represented to be very thick. The supporting text associated with the illustration reads “The thickness of connecting lines (edges) indicates connection strength. Node colors indicate which characters are most import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130" y="1342651"/>
            <a:ext cx="4777740" cy="483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97763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a:t>
            </a:r>
            <a:r>
              <a:rPr lang="en-US" dirty="0"/>
              <a:t> Contents</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Section A: Social Networking</a:t>
            </a:r>
          </a:p>
          <a:p>
            <a:r>
              <a:rPr lang="en-US" sz="2600" dirty="0"/>
              <a:t>Section B: Content Communities</a:t>
            </a:r>
          </a:p>
          <a:p>
            <a:r>
              <a:rPr lang="en-US" sz="2600" dirty="0"/>
              <a:t>Section C: Blogs and More</a:t>
            </a:r>
          </a:p>
          <a:p>
            <a:r>
              <a:rPr lang="en-US" sz="2600" dirty="0"/>
              <a:t>Section D: Online Communication</a:t>
            </a:r>
          </a:p>
          <a:p>
            <a:r>
              <a:rPr lang="en-US" sz="2600" dirty="0"/>
              <a:t>Section E: Social Media Values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Social Network Analytics (3 of 5)</a:t>
            </a:r>
          </a:p>
        </p:txBody>
      </p:sp>
      <p:sp>
        <p:nvSpPr>
          <p:cNvPr id="5" name="Content Placeholder 4"/>
          <p:cNvSpPr>
            <a:spLocks noGrp="1"/>
          </p:cNvSpPr>
          <p:nvPr>
            <p:ph idx="1"/>
          </p:nvPr>
        </p:nvSpPr>
        <p:spPr/>
        <p:txBody>
          <a:bodyPr/>
          <a:lstStyle/>
          <a:p>
            <a:r>
              <a:rPr lang="en-US" dirty="0"/>
              <a:t>Sociograms can get extremely complex, making connections difficult to trace and analyze</a:t>
            </a:r>
          </a:p>
          <a:p>
            <a:r>
              <a:rPr lang="en-US" dirty="0"/>
              <a:t>An alternative method for depicting social connections is with an adjacency matrix</a:t>
            </a:r>
          </a:p>
          <a:p>
            <a:r>
              <a:rPr lang="en-US" dirty="0"/>
              <a:t>A </a:t>
            </a:r>
            <a:r>
              <a:rPr lang="en-US" b="1" dirty="0"/>
              <a:t>binary adjacency matrix</a:t>
            </a:r>
            <a:r>
              <a:rPr lang="en-US" dirty="0"/>
              <a:t> is a set of cells containing a 0 if there is no connection between two people and a 1 if there is a connection</a:t>
            </a:r>
          </a:p>
        </p:txBody>
      </p:sp>
    </p:spTree>
    <p:extLst>
      <p:ext uri="{BB962C8B-B14F-4D97-AF65-F5344CB8AC3E}">
        <p14:creationId xmlns:p14="http://schemas.microsoft.com/office/powerpoint/2010/main" val="3031134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Analytics (4 of 5)</a:t>
            </a:r>
          </a:p>
        </p:txBody>
      </p:sp>
      <p:sp>
        <p:nvSpPr>
          <p:cNvPr id="3" name="Content Placeholder 2"/>
          <p:cNvSpPr>
            <a:spLocks noGrp="1"/>
          </p:cNvSpPr>
          <p:nvPr>
            <p:ph idx="1"/>
          </p:nvPr>
        </p:nvSpPr>
        <p:spPr/>
        <p:txBody>
          <a:bodyPr/>
          <a:lstStyle/>
          <a:p>
            <a:r>
              <a:rPr lang="en-US" dirty="0"/>
              <a:t>Sociograms and other analytic tools help us to discover and understand the quality and quantity of our personal social networks</a:t>
            </a:r>
          </a:p>
          <a:p>
            <a:r>
              <a:rPr lang="en-US" dirty="0"/>
              <a:t>One odd phenomenon that was discovered is called the “class size paradox” because it is related to the reason students feel that they are always in larger than average classes</a:t>
            </a:r>
          </a:p>
        </p:txBody>
      </p:sp>
    </p:spTree>
    <p:extLst>
      <p:ext uri="{BB962C8B-B14F-4D97-AF65-F5344CB8AC3E}">
        <p14:creationId xmlns:p14="http://schemas.microsoft.com/office/powerpoint/2010/main" val="352254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4569" y="193899"/>
            <a:ext cx="8032638" cy="632973"/>
          </a:xfrm>
        </p:spPr>
        <p:txBody>
          <a:bodyPr>
            <a:noAutofit/>
          </a:bodyPr>
          <a:lstStyle/>
          <a:p>
            <a:r>
              <a:rPr lang="en-US" dirty="0"/>
              <a:t>Social Network Analytics (5 of 5)</a:t>
            </a:r>
          </a:p>
        </p:txBody>
      </p:sp>
      <p:sp>
        <p:nvSpPr>
          <p:cNvPr id="5" name="Content Placeholder 4"/>
          <p:cNvSpPr>
            <a:spLocks noGrp="1"/>
          </p:cNvSpPr>
          <p:nvPr>
            <p:ph type="body" sz="half" idx="2"/>
          </p:nvPr>
        </p:nvSpPr>
        <p:spPr>
          <a:xfrm>
            <a:off x="395416" y="963825"/>
            <a:ext cx="8587946" cy="2891483"/>
          </a:xfrm>
        </p:spPr>
        <p:txBody>
          <a:bodyPr>
            <a:noAutofit/>
          </a:bodyPr>
          <a:lstStyle/>
          <a:p>
            <a:pPr marL="457200" indent="-457200">
              <a:buFont typeface="Arial" pitchFamily="34" charset="0"/>
              <a:buChar char="•"/>
            </a:pPr>
            <a:r>
              <a:rPr lang="en-US" sz="2600" dirty="0"/>
              <a:t>Here’s how it works: Does it seem like most of your friends have more friends than you have? It turns out that is the case with more than 80% of Facebook users; the explanation is that people tend to choose popular classes and friends, and such popularity does indeed mean that the classes are larger and your friends will have more friends than you have</a:t>
            </a:r>
          </a:p>
        </p:txBody>
      </p:sp>
      <p:pic>
        <p:nvPicPr>
          <p:cNvPr id="6" name="Picture 5" descr="An illustration depicts the friend facts represented with the images of people. 10% of the people have less than 10 friends. 20% of the people have less than 25 friends. 50% of the people have 100 plus friends. "/>
          <p:cNvPicPr>
            <a:picLocks noChangeAspect="1"/>
          </p:cNvPicPr>
          <p:nvPr/>
        </p:nvPicPr>
        <p:blipFill>
          <a:blip r:embed="rId2" cstate="print"/>
          <a:stretch>
            <a:fillRect/>
          </a:stretch>
        </p:blipFill>
        <p:spPr>
          <a:xfrm>
            <a:off x="2304246" y="4100838"/>
            <a:ext cx="5136959" cy="1941615"/>
          </a:xfrm>
          <a:prstGeom prst="rect">
            <a:avLst/>
          </a:prstGeom>
        </p:spPr>
      </p:pic>
    </p:spTree>
    <p:extLst>
      <p:ext uri="{BB962C8B-B14F-4D97-AF65-F5344CB8AC3E}">
        <p14:creationId xmlns:p14="http://schemas.microsoft.com/office/powerpoint/2010/main" val="64852250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B: Content Communities</a:t>
            </a:r>
          </a:p>
        </p:txBody>
      </p:sp>
      <p:sp>
        <p:nvSpPr>
          <p:cNvPr id="5" name="Content Placeholder 4"/>
          <p:cNvSpPr>
            <a:spLocks noGrp="1"/>
          </p:cNvSpPr>
          <p:nvPr>
            <p:ph idx="1"/>
          </p:nvPr>
        </p:nvSpPr>
        <p:spPr/>
        <p:txBody>
          <a:bodyPr>
            <a:normAutofit/>
          </a:bodyPr>
          <a:lstStyle/>
          <a:p>
            <a:r>
              <a:rPr lang="en-US" dirty="0"/>
              <a:t>Evolution</a:t>
            </a:r>
          </a:p>
          <a:p>
            <a:r>
              <a:rPr lang="en-US" dirty="0"/>
              <a:t>Media Content Communities</a:t>
            </a:r>
          </a:p>
          <a:p>
            <a:r>
              <a:rPr lang="en-US" dirty="0"/>
              <a:t>Intellectual Property</a:t>
            </a:r>
          </a:p>
          <a:p>
            <a:r>
              <a:rPr lang="en-US" dirty="0"/>
              <a:t>Creative Commons</a:t>
            </a:r>
          </a:p>
        </p:txBody>
      </p:sp>
    </p:spTree>
    <p:extLst>
      <p:ext uri="{BB962C8B-B14F-4D97-AF65-F5344CB8AC3E}">
        <p14:creationId xmlns:p14="http://schemas.microsoft.com/office/powerpoint/2010/main" val="222576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B: Objectives (1 of 3)</a:t>
            </a:r>
          </a:p>
        </p:txBody>
      </p:sp>
      <p:sp>
        <p:nvSpPr>
          <p:cNvPr id="5" name="Content Placeholder 4"/>
          <p:cNvSpPr>
            <a:spLocks noGrp="1"/>
          </p:cNvSpPr>
          <p:nvPr>
            <p:ph idx="1"/>
          </p:nvPr>
        </p:nvSpPr>
        <p:spPr/>
        <p:txBody>
          <a:bodyPr/>
          <a:lstStyle/>
          <a:p>
            <a:r>
              <a:rPr lang="en-US" dirty="0"/>
              <a:t>Use the Social Media Honeycomb to identify the primary characteristics of content communities</a:t>
            </a:r>
          </a:p>
          <a:p>
            <a:r>
              <a:rPr lang="en-US" dirty="0"/>
              <a:t>Draw a timeline of the emergence of content communities, including significant dates</a:t>
            </a:r>
          </a:p>
          <a:p>
            <a:r>
              <a:rPr lang="en-US" dirty="0"/>
              <a:t>Explain the concept of viral media</a:t>
            </a:r>
          </a:p>
          <a:p>
            <a:r>
              <a:rPr lang="en-US" dirty="0"/>
              <a:t>Explain where content is stored and how that may affect privacy</a:t>
            </a:r>
          </a:p>
        </p:txBody>
      </p:sp>
    </p:spTree>
    <p:extLst>
      <p:ext uri="{BB962C8B-B14F-4D97-AF65-F5344CB8AC3E}">
        <p14:creationId xmlns:p14="http://schemas.microsoft.com/office/powerpoint/2010/main" val="1457588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 (2 of 3)</a:t>
            </a:r>
          </a:p>
        </p:txBody>
      </p:sp>
      <p:sp>
        <p:nvSpPr>
          <p:cNvPr id="3" name="Content Placeholder 2"/>
          <p:cNvSpPr>
            <a:spLocks noGrp="1"/>
          </p:cNvSpPr>
          <p:nvPr>
            <p:ph idx="1"/>
          </p:nvPr>
        </p:nvSpPr>
        <p:spPr/>
        <p:txBody>
          <a:bodyPr>
            <a:normAutofit/>
          </a:bodyPr>
          <a:lstStyle/>
          <a:p>
            <a:r>
              <a:rPr lang="en-US" dirty="0"/>
              <a:t>Describe the financial model for most content communities and how that model may affect the future of these communities</a:t>
            </a:r>
          </a:p>
          <a:p>
            <a:r>
              <a:rPr lang="en-US" dirty="0"/>
              <a:t>State the difference between formal tagging and informal tagging</a:t>
            </a:r>
          </a:p>
          <a:p>
            <a:r>
              <a:rPr lang="en-US" dirty="0"/>
              <a:t>List four types of intellectual property and identify which two are typically encountered in content communities</a:t>
            </a:r>
          </a:p>
        </p:txBody>
      </p:sp>
    </p:spTree>
    <p:extLst>
      <p:ext uri="{BB962C8B-B14F-4D97-AF65-F5344CB8AC3E}">
        <p14:creationId xmlns:p14="http://schemas.microsoft.com/office/powerpoint/2010/main" val="195210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Objectives (3 of 3)</a:t>
            </a:r>
          </a:p>
        </p:txBody>
      </p:sp>
      <p:sp>
        <p:nvSpPr>
          <p:cNvPr id="3" name="Content Placeholder 2"/>
          <p:cNvSpPr>
            <a:spLocks noGrp="1"/>
          </p:cNvSpPr>
          <p:nvPr>
            <p:ph idx="1"/>
          </p:nvPr>
        </p:nvSpPr>
        <p:spPr/>
        <p:txBody>
          <a:bodyPr/>
          <a:lstStyle/>
          <a:p>
            <a:r>
              <a:rPr lang="en-US" dirty="0"/>
              <a:t>List the six rights that are exclusively exercised by copyright holders</a:t>
            </a:r>
          </a:p>
          <a:p>
            <a:r>
              <a:rPr lang="en-US" dirty="0"/>
              <a:t>List the five rights that can be granted under a Creative Commons license</a:t>
            </a:r>
          </a:p>
          <a:p>
            <a:r>
              <a:rPr lang="en-US" dirty="0"/>
              <a:t>List the four factors that characterize fair use</a:t>
            </a:r>
          </a:p>
          <a:p>
            <a:r>
              <a:rPr lang="en-US" dirty="0"/>
              <a:t>State the difference between a derivative work and a transformative work</a:t>
            </a:r>
          </a:p>
        </p:txBody>
      </p:sp>
    </p:spTree>
    <p:extLst>
      <p:ext uri="{BB962C8B-B14F-4D97-AF65-F5344CB8AC3E}">
        <p14:creationId xmlns:p14="http://schemas.microsoft.com/office/powerpoint/2010/main" val="1256405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(1 of 3)</a:t>
            </a:r>
          </a:p>
        </p:txBody>
      </p:sp>
      <p:sp>
        <p:nvSpPr>
          <p:cNvPr id="3" name="Content Placeholder 2"/>
          <p:cNvSpPr>
            <a:spLocks noGrp="1"/>
          </p:cNvSpPr>
          <p:nvPr>
            <p:ph idx="1"/>
          </p:nvPr>
        </p:nvSpPr>
        <p:spPr/>
        <p:txBody>
          <a:bodyPr/>
          <a:lstStyle/>
          <a:p>
            <a:r>
              <a:rPr lang="en-US" dirty="0"/>
              <a:t>Many social media sites, such as Wikipedia, YouTube, and Flick, were designed as repositories for user-generated content</a:t>
            </a:r>
          </a:p>
          <a:p>
            <a:r>
              <a:rPr lang="en-US" dirty="0"/>
              <a:t>These social media sites are sometimes called </a:t>
            </a:r>
            <a:r>
              <a:rPr lang="en-US" b="1" dirty="0"/>
              <a:t>content communities</a:t>
            </a:r>
          </a:p>
          <a:p>
            <a:r>
              <a:rPr lang="en-US" dirty="0"/>
              <a:t>These communities may focus on text-based information, or their focus may be on other media, such as photos, music, or video</a:t>
            </a:r>
          </a:p>
        </p:txBody>
      </p:sp>
    </p:spTree>
    <p:extLst>
      <p:ext uri="{BB962C8B-B14F-4D97-AF65-F5344CB8AC3E}">
        <p14:creationId xmlns:p14="http://schemas.microsoft.com/office/powerpoint/2010/main" val="345635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29027"/>
            <a:ext cx="8032638" cy="759974"/>
          </a:xfrm>
        </p:spPr>
        <p:txBody>
          <a:bodyPr/>
          <a:lstStyle/>
          <a:p>
            <a:r>
              <a:rPr lang="en-US" dirty="0"/>
              <a:t>Evolution (2 of 3)</a:t>
            </a:r>
          </a:p>
        </p:txBody>
      </p:sp>
      <p:sp>
        <p:nvSpPr>
          <p:cNvPr id="5" name="Content Placeholder 4"/>
          <p:cNvSpPr>
            <a:spLocks noGrp="1"/>
          </p:cNvSpPr>
          <p:nvPr>
            <p:ph type="body" sz="half" idx="2"/>
          </p:nvPr>
        </p:nvSpPr>
        <p:spPr>
          <a:xfrm>
            <a:off x="444500" y="1092200"/>
            <a:ext cx="8521699" cy="825500"/>
          </a:xfrm>
        </p:spPr>
        <p:txBody>
          <a:bodyPr>
            <a:noAutofit/>
          </a:bodyPr>
          <a:lstStyle/>
          <a:p>
            <a:pPr marL="457200" indent="-457200">
              <a:buFont typeface="Arial" pitchFamily="34" charset="0"/>
              <a:buChar char="•"/>
            </a:pPr>
            <a:r>
              <a:rPr lang="en-US" sz="2600" dirty="0"/>
              <a:t>Content communities typically have these characteristics:</a:t>
            </a:r>
          </a:p>
        </p:txBody>
      </p:sp>
      <p:pic>
        <p:nvPicPr>
          <p:cNvPr id="6" name="Picture 5" descr="An illustration of social media honeycomb depicts the content community characteristics. The hexagon at the center is labeled “Identity.” The surrounding cells are labeled “Relationships,” “Reputation,” “Groups,” “Conversations,” “Sharing,” “Presence” with primary emphasis on Sharing and secondary emphasis on conversations and reputation. The supporting text associated with the cells labeled “Relationships” and “Reputation” reads “User accounts are available but may not be mandatory; the general public may be able to access assets on the site without logging in.” The supporting text associated with the cells labeled “Groups” and “Reputation” reads “Members of the community may be offered a way to rank or evaluate the content posted by other members.” The supporting text associated with the cells labeled “Groups” and “Conversations” reads “Tools for uploading and downloading content are provided by the content service for use by subscribers.” The supporting text associated with the cells labeled “Conversations” and “Sharing” reads “The focus is on text, images, audio, or video content.” The supporting text associated with the cells labeled “Sharing” and “Presence” reads “Members of the community may be offered tools for grouping their content into portfolios, such as Pinterest boards and YouTube channels.”"/>
          <p:cNvPicPr>
            <a:picLocks noChangeAspect="1"/>
          </p:cNvPicPr>
          <p:nvPr/>
        </p:nvPicPr>
        <p:blipFill>
          <a:blip r:embed="rId2" cstate="print"/>
          <a:stretch>
            <a:fillRect/>
          </a:stretch>
        </p:blipFill>
        <p:spPr>
          <a:xfrm>
            <a:off x="1852477" y="2118352"/>
            <a:ext cx="5439045" cy="4033536"/>
          </a:xfrm>
          <a:prstGeom prst="rect">
            <a:avLst/>
          </a:prstGeom>
        </p:spPr>
      </p:pic>
    </p:spTree>
    <p:extLst>
      <p:ext uri="{BB962C8B-B14F-4D97-AF65-F5344CB8AC3E}">
        <p14:creationId xmlns:p14="http://schemas.microsoft.com/office/powerpoint/2010/main" val="29511784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(3 of 3)</a:t>
            </a:r>
          </a:p>
        </p:txBody>
      </p:sp>
      <p:sp>
        <p:nvSpPr>
          <p:cNvPr id="4" name="Content Placeholder 3"/>
          <p:cNvSpPr>
            <a:spLocks noGrp="1"/>
          </p:cNvSpPr>
          <p:nvPr>
            <p:ph idx="1"/>
          </p:nvPr>
        </p:nvSpPr>
        <p:spPr/>
        <p:txBody>
          <a:bodyPr>
            <a:normAutofit fontScale="85000" lnSpcReduction="10000"/>
          </a:bodyPr>
          <a:lstStyle/>
          <a:p>
            <a:pPr>
              <a:lnSpc>
                <a:spcPct val="120000"/>
              </a:lnSpc>
            </a:pPr>
            <a:r>
              <a:rPr lang="en-US" sz="2800" dirty="0"/>
              <a:t>The bulletin board systems (BBSs) of the 1970s contained user-generated content and could be considered forerunners of today’s content communities and social networks</a:t>
            </a:r>
          </a:p>
          <a:p>
            <a:pPr>
              <a:lnSpc>
                <a:spcPct val="120000"/>
              </a:lnSpc>
            </a:pPr>
            <a:r>
              <a:rPr lang="en-US" sz="2800" dirty="0"/>
              <a:t>In 2001 a text-based collaborative called Wikipedia was launched and a community of contributors quickly formed around it</a:t>
            </a:r>
          </a:p>
          <a:p>
            <a:pPr>
              <a:lnSpc>
                <a:spcPct val="120000"/>
              </a:lnSpc>
            </a:pPr>
            <a:r>
              <a:rPr lang="en-US" sz="2800" dirty="0"/>
              <a:t>Video content communities launched with the founding of YouTube in 2005; that same year was the first instance of an online video going </a:t>
            </a:r>
            <a:r>
              <a:rPr lang="en-US" sz="2800" b="1" dirty="0"/>
              <a:t>viral</a:t>
            </a:r>
          </a:p>
          <a:p>
            <a:pPr>
              <a:lnSpc>
                <a:spcPct val="120000"/>
              </a:lnSpc>
            </a:pPr>
            <a:r>
              <a:rPr lang="en-US" sz="2800" dirty="0"/>
              <a:t>In the context of social media, viral refers to media elements that quickly infiltrate popular culture via social media</a:t>
            </a:r>
          </a:p>
        </p:txBody>
      </p:sp>
    </p:spTree>
    <p:extLst>
      <p:ext uri="{BB962C8B-B14F-4D97-AF65-F5344CB8AC3E}">
        <p14:creationId xmlns:p14="http://schemas.microsoft.com/office/powerpoint/2010/main" val="1459130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(1 of 2)</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Use the Social Media Honeycomb to differentiate among various social media</a:t>
            </a:r>
          </a:p>
          <a:p>
            <a:r>
              <a:rPr lang="en-US" sz="2600" dirty="0"/>
              <a:t>Provide at least two examples of social networking, geosocial networking, content communities, and online communication</a:t>
            </a:r>
          </a:p>
          <a:p>
            <a:r>
              <a:rPr lang="en-US" sz="2600" dirty="0"/>
              <a:t>List the three elements of a social media profile</a:t>
            </a:r>
          </a:p>
          <a:p>
            <a:r>
              <a:rPr lang="en-US" sz="2600" dirty="0"/>
              <a:t>Define crowdsourcing and provide three examples</a:t>
            </a:r>
          </a:p>
        </p:txBody>
      </p:sp>
    </p:spTree>
    <p:extLst>
      <p:ext uri="{BB962C8B-B14F-4D97-AF65-F5344CB8AC3E}">
        <p14:creationId xmlns:p14="http://schemas.microsoft.com/office/powerpoint/2010/main" val="841482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Content Communities (1 of 2)</a:t>
            </a:r>
          </a:p>
        </p:txBody>
      </p:sp>
      <p:sp>
        <p:nvSpPr>
          <p:cNvPr id="3" name="Content Placeholder 2"/>
          <p:cNvSpPr>
            <a:spLocks noGrp="1"/>
          </p:cNvSpPr>
          <p:nvPr>
            <p:ph idx="1"/>
          </p:nvPr>
        </p:nvSpPr>
        <p:spPr/>
        <p:txBody>
          <a:bodyPr>
            <a:normAutofit/>
          </a:bodyPr>
          <a:lstStyle/>
          <a:p>
            <a:r>
              <a:rPr lang="en-US" dirty="0"/>
              <a:t>Media content communities are so popular that most people with an Internet connection have logged in to take a look at videos from YouTube and images from Flickr</a:t>
            </a:r>
          </a:p>
          <a:p>
            <a:r>
              <a:rPr lang="en-US" dirty="0"/>
              <a:t>Although many content communities allow open access to media, most require registration before files can be uploaded</a:t>
            </a:r>
          </a:p>
          <a:p>
            <a:r>
              <a:rPr lang="en-US" dirty="0"/>
              <a:t>Content communities offer simple tools for uploading media files from a computer, and most offer apps that handle uploads from mobile devices</a:t>
            </a:r>
          </a:p>
        </p:txBody>
      </p:sp>
    </p:spTree>
    <p:extLst>
      <p:ext uri="{BB962C8B-B14F-4D97-AF65-F5344CB8AC3E}">
        <p14:creationId xmlns:p14="http://schemas.microsoft.com/office/powerpoint/2010/main" val="2495971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92526"/>
            <a:ext cx="8056420" cy="771301"/>
          </a:xfrm>
        </p:spPr>
        <p:txBody>
          <a:bodyPr/>
          <a:lstStyle/>
          <a:p>
            <a:r>
              <a:rPr lang="en-US" dirty="0"/>
              <a:t>Media Content Communities (2 of 2)</a:t>
            </a:r>
          </a:p>
        </p:txBody>
      </p:sp>
      <p:sp>
        <p:nvSpPr>
          <p:cNvPr id="5" name="Content Placeholder 4"/>
          <p:cNvSpPr>
            <a:spLocks noGrp="1"/>
          </p:cNvSpPr>
          <p:nvPr>
            <p:ph type="body" sz="half" idx="2"/>
          </p:nvPr>
        </p:nvSpPr>
        <p:spPr>
          <a:xfrm>
            <a:off x="321276" y="1149179"/>
            <a:ext cx="3590324" cy="4959522"/>
          </a:xfrm>
        </p:spPr>
        <p:txBody>
          <a:bodyPr>
            <a:noAutofit/>
          </a:bodyPr>
          <a:lstStyle/>
          <a:p>
            <a:pPr marL="457200" indent="-457200">
              <a:buFont typeface="Arial" pitchFamily="34" charset="0"/>
              <a:buChar char="•"/>
            </a:pPr>
            <a:r>
              <a:rPr lang="en-US" sz="2600" dirty="0"/>
              <a:t>A </a:t>
            </a:r>
            <a:r>
              <a:rPr lang="en-US" sz="2600" b="1" dirty="0"/>
              <a:t>metadata tag</a:t>
            </a:r>
            <a:r>
              <a:rPr lang="en-US" sz="2600" dirty="0"/>
              <a:t> is simply a keyword that describes information, such as the content of a media element</a:t>
            </a:r>
          </a:p>
          <a:p>
            <a:pPr marL="457200" indent="-457200">
              <a:buFont typeface="Arial" pitchFamily="34" charset="0"/>
              <a:buChar char="•"/>
            </a:pPr>
            <a:r>
              <a:rPr lang="en-US" sz="2600" b="1" dirty="0"/>
              <a:t>Formal tagging </a:t>
            </a:r>
            <a:r>
              <a:rPr lang="en-US" sz="2600" dirty="0"/>
              <a:t>methods add information to a tag according to a set of tagging standards</a:t>
            </a:r>
          </a:p>
        </p:txBody>
      </p:sp>
      <p:pic>
        <p:nvPicPr>
          <p:cNvPr id="6" name="Picture 5" descr="An illustration with two screenshots depicts the steps to remove the your name from a Facebook tag. Screenshot one depicts the Facebook page. At the top of the window are different tabs, search bar and the link “Activity log.” Below the link is the list of photos. The supporting text pointing the photo reads “1. In the Activity Log, select the photo in which you are tagged.” The second screenshot depicts the Facebook page showing the selected photo with a menu shown in the photo. The supporting text pointing the option “Remove tag” reads “2. Use this option to remove your name from a tagged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091" y="2180853"/>
            <a:ext cx="4790818" cy="2928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52723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Intellectual Property (1 of 2)</a:t>
            </a:r>
          </a:p>
        </p:txBody>
      </p:sp>
      <p:sp>
        <p:nvSpPr>
          <p:cNvPr id="5" name="Content Placeholder 4"/>
          <p:cNvSpPr>
            <a:spLocks noGrp="1"/>
          </p:cNvSpPr>
          <p:nvPr>
            <p:ph idx="1"/>
          </p:nvPr>
        </p:nvSpPr>
        <p:spPr>
          <a:xfrm>
            <a:off x="111211" y="1272746"/>
            <a:ext cx="8880389" cy="4853417"/>
          </a:xfrm>
        </p:spPr>
        <p:txBody>
          <a:bodyPr>
            <a:normAutofit/>
          </a:bodyPr>
          <a:lstStyle/>
          <a:p>
            <a:r>
              <a:rPr lang="en-US" sz="2400" dirty="0"/>
              <a:t>All of the creations that materialize from the mind or intellect are considered </a:t>
            </a:r>
            <a:r>
              <a:rPr lang="en-US" sz="2400" b="1" dirty="0"/>
              <a:t>intellectual property</a:t>
            </a:r>
          </a:p>
          <a:p>
            <a:r>
              <a:rPr lang="en-US" sz="2400" dirty="0"/>
              <a:t>Inventors, artists, writers, and other creative individuals are the owners of their intellectual property</a:t>
            </a:r>
          </a:p>
          <a:p>
            <a:r>
              <a:rPr lang="en-US" sz="2400" dirty="0"/>
              <a:t>There are four categories of intellectual property:</a:t>
            </a:r>
          </a:p>
          <a:p>
            <a:pPr lvl="1"/>
            <a:r>
              <a:rPr lang="en-US" sz="2200" dirty="0"/>
              <a:t>Patents</a:t>
            </a:r>
          </a:p>
          <a:p>
            <a:pPr lvl="1"/>
            <a:r>
              <a:rPr lang="en-US" sz="2200" dirty="0"/>
              <a:t>Trademarks</a:t>
            </a:r>
          </a:p>
          <a:p>
            <a:pPr lvl="1"/>
            <a:r>
              <a:rPr lang="en-US" sz="2200" dirty="0"/>
              <a:t>Copyrights</a:t>
            </a:r>
          </a:p>
          <a:p>
            <a:pPr lvl="1"/>
            <a:r>
              <a:rPr lang="en-US" sz="2200" dirty="0"/>
              <a:t>Trade secrets</a:t>
            </a:r>
          </a:p>
          <a:p>
            <a:r>
              <a:rPr lang="en-US" sz="2400" dirty="0"/>
              <a:t>A </a:t>
            </a:r>
            <a:r>
              <a:rPr lang="en-US" sz="2400" b="1" dirty="0"/>
              <a:t>trademark</a:t>
            </a:r>
            <a:r>
              <a:rPr lang="en-US" sz="2400" dirty="0"/>
              <a:t> is any word, name, symbol, or design used in commerce to identify and distinguish the goods of one company from those of another</a:t>
            </a:r>
          </a:p>
        </p:txBody>
      </p:sp>
    </p:spTree>
    <p:extLst>
      <p:ext uri="{BB962C8B-B14F-4D97-AF65-F5344CB8AC3E}">
        <p14:creationId xmlns:p14="http://schemas.microsoft.com/office/powerpoint/2010/main" val="1541829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Intellectual Property (2 of 2)</a:t>
            </a:r>
          </a:p>
        </p:txBody>
      </p:sp>
      <p:sp>
        <p:nvSpPr>
          <p:cNvPr id="5" name="Content Placeholder 4"/>
          <p:cNvSpPr>
            <a:spLocks noGrp="1"/>
          </p:cNvSpPr>
          <p:nvPr>
            <p:ph idx="1"/>
          </p:nvPr>
        </p:nvSpPr>
        <p:spPr/>
        <p:txBody>
          <a:bodyPr>
            <a:noAutofit/>
          </a:bodyPr>
          <a:lstStyle/>
          <a:p>
            <a:pPr marL="457200" indent="-457200" algn="just">
              <a:buFont typeface="Arial" pitchFamily="34" charset="0"/>
              <a:buChar char="•"/>
            </a:pPr>
            <a:r>
              <a:rPr lang="en-US" sz="2400" b="1" dirty="0"/>
              <a:t>Copyright</a:t>
            </a:r>
            <a:r>
              <a:rPr lang="en-US" sz="2400" dirty="0"/>
              <a:t> is a form of legal protection that grants the author of an original work an exclusive right to copy, distribute, sell, and modify that work</a:t>
            </a:r>
            <a:endParaRPr lang="en-US" sz="2400" b="1" dirty="0"/>
          </a:p>
          <a:p>
            <a:pPr marL="457200" indent="-457200" algn="just">
              <a:buFont typeface="Arial" pitchFamily="34" charset="0"/>
              <a:buChar char="•"/>
            </a:pPr>
            <a:r>
              <a:rPr lang="en-US" sz="2400" b="1" dirty="0"/>
              <a:t>Public domain </a:t>
            </a:r>
            <a:r>
              <a:rPr lang="en-US" sz="2400" dirty="0"/>
              <a:t>refers to the status of works with expired copyrights or whose creators have forfeited their copyright; the works of Shakespeare are in the public domain</a:t>
            </a:r>
          </a:p>
          <a:p>
            <a:pPr marL="457200" indent="-457200" algn="just">
              <a:buFont typeface="Arial" pitchFamily="34" charset="0"/>
              <a:buChar char="•"/>
            </a:pPr>
            <a:endParaRPr lang="en-US" sz="2400" dirty="0"/>
          </a:p>
        </p:txBody>
      </p:sp>
    </p:spTree>
    <p:extLst>
      <p:ext uri="{BB962C8B-B14F-4D97-AF65-F5344CB8AC3E}">
        <p14:creationId xmlns:p14="http://schemas.microsoft.com/office/powerpoint/2010/main" val="3981712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Creative Commons</a:t>
            </a:r>
            <a:r>
              <a:rPr lang="en-US" baseline="0" dirty="0"/>
              <a:t> (1 of 5)</a:t>
            </a:r>
            <a:endParaRPr lang="en-US" dirty="0"/>
          </a:p>
        </p:txBody>
      </p:sp>
      <p:sp>
        <p:nvSpPr>
          <p:cNvPr id="3" name="Content Placeholder 2"/>
          <p:cNvSpPr>
            <a:spLocks noGrp="1"/>
          </p:cNvSpPr>
          <p:nvPr>
            <p:ph idx="1"/>
          </p:nvPr>
        </p:nvSpPr>
        <p:spPr>
          <a:xfrm>
            <a:off x="250372" y="1262742"/>
            <a:ext cx="8763000" cy="4830763"/>
          </a:xfrm>
        </p:spPr>
        <p:txBody>
          <a:bodyPr>
            <a:noAutofit/>
          </a:bodyPr>
          <a:lstStyle/>
          <a:p>
            <a:pPr marL="457200" indent="-457200">
              <a:buFont typeface="Arial" pitchFamily="34" charset="0"/>
              <a:buChar char="•"/>
            </a:pPr>
            <a:r>
              <a:rPr lang="en-US" sz="2400" dirty="0"/>
              <a:t>A Creative Commons license is based on five rights that copyright holders can grant or deny to others</a:t>
            </a:r>
          </a:p>
          <a:p>
            <a:pPr marL="681038">
              <a:buFont typeface="Arial" pitchFamily="34" charset="0"/>
              <a:buChar char="–"/>
            </a:pPr>
            <a:r>
              <a:rPr lang="en-US" sz="2200" b="1" dirty="0"/>
              <a:t>ATTRIBUTION. </a:t>
            </a:r>
            <a:r>
              <a:rPr lang="en-US" sz="2200" dirty="0"/>
              <a:t>When the work is used, the copyright holder must be given credit for the work in a citation or another appropriate manner.</a:t>
            </a:r>
          </a:p>
          <a:p>
            <a:pPr marL="681038">
              <a:buFont typeface="Arial" pitchFamily="34" charset="0"/>
              <a:buChar char="–"/>
            </a:pPr>
            <a:r>
              <a:rPr lang="en-US" sz="2200" b="1" dirty="0"/>
              <a:t>SHARE ALIKE. </a:t>
            </a:r>
            <a:r>
              <a:rPr lang="en-US" sz="2200" dirty="0"/>
              <a:t>New works based on the original must be distributed under the same license as the original work.</a:t>
            </a:r>
          </a:p>
          <a:p>
            <a:pPr marL="681038">
              <a:buFont typeface="Arial" pitchFamily="34" charset="0"/>
              <a:buChar char="–"/>
            </a:pPr>
            <a:r>
              <a:rPr lang="en-US" sz="2200" b="1" dirty="0"/>
              <a:t>NO DERIVATIVES. </a:t>
            </a:r>
            <a:r>
              <a:rPr lang="en-US" sz="2200" dirty="0"/>
              <a:t>The work must not be changed when it is redistributed or shared.</a:t>
            </a:r>
          </a:p>
          <a:p>
            <a:pPr marL="681038">
              <a:buFont typeface="Arial" pitchFamily="34" charset="0"/>
              <a:buChar char="–"/>
            </a:pPr>
            <a:r>
              <a:rPr lang="en-US" sz="2200" b="1" dirty="0"/>
              <a:t>PUBLIC DOMAIN. </a:t>
            </a:r>
            <a:r>
              <a:rPr lang="en-US" sz="2200" dirty="0"/>
              <a:t>All rights are granted for reuse or the work has been placed in the public domain.</a:t>
            </a:r>
          </a:p>
          <a:p>
            <a:pPr marL="681038">
              <a:buFont typeface="Arial" pitchFamily="34" charset="0"/>
              <a:buChar char="–"/>
            </a:pPr>
            <a:r>
              <a:rPr lang="en-US" sz="2200" b="1" dirty="0"/>
              <a:t>NONCOMMERCIAL. </a:t>
            </a:r>
            <a:r>
              <a:rPr lang="en-US" sz="2200" dirty="0"/>
              <a:t>The work may not be used for commercial purposes.</a:t>
            </a:r>
          </a:p>
        </p:txBody>
      </p:sp>
    </p:spTree>
    <p:extLst>
      <p:ext uri="{BB962C8B-B14F-4D97-AF65-F5344CB8AC3E}">
        <p14:creationId xmlns:p14="http://schemas.microsoft.com/office/powerpoint/2010/main" val="3113744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57626"/>
            <a:ext cx="8019350" cy="766839"/>
          </a:xfrm>
        </p:spPr>
        <p:txBody>
          <a:bodyPr/>
          <a:lstStyle/>
          <a:p>
            <a:r>
              <a:rPr lang="en-US" dirty="0"/>
              <a:t>Creative Commons (2 of 5)</a:t>
            </a:r>
          </a:p>
        </p:txBody>
      </p:sp>
      <p:sp>
        <p:nvSpPr>
          <p:cNvPr id="3" name="Content Placeholder 2"/>
          <p:cNvSpPr>
            <a:spLocks noGrp="1"/>
          </p:cNvSpPr>
          <p:nvPr>
            <p:ph type="body" sz="half" idx="2"/>
          </p:nvPr>
        </p:nvSpPr>
        <p:spPr>
          <a:xfrm>
            <a:off x="392169" y="1511300"/>
            <a:ext cx="4243331" cy="4203700"/>
          </a:xfrm>
        </p:spPr>
        <p:txBody>
          <a:bodyPr>
            <a:noAutofit/>
          </a:bodyPr>
          <a:lstStyle/>
          <a:p>
            <a:pPr marL="457200" indent="-457200">
              <a:buFont typeface="Arial" pitchFamily="34" charset="0"/>
              <a:buChar char="•"/>
            </a:pPr>
            <a:r>
              <a:rPr lang="en-US" sz="2600" dirty="0"/>
              <a:t>Whereas copyright is designed to limit the use of a work, </a:t>
            </a:r>
            <a:r>
              <a:rPr lang="en-US" sz="2600" b="1" dirty="0"/>
              <a:t>copyleft</a:t>
            </a:r>
            <a:r>
              <a:rPr lang="en-US" sz="2600" dirty="0"/>
              <a:t> is designed to make a work freely available for distribution and modification under the condition that all derivative works use the same license</a:t>
            </a:r>
          </a:p>
        </p:txBody>
      </p:sp>
      <p:pic>
        <p:nvPicPr>
          <p:cNvPr id="4" name="Picture 3" descr="An illustration depicts the steps to assign CC rights. The first step reads “Connect to the Creative Commons license chooser at creativecommons.org/choose.” The second step reads “Choose the rights you want to grant to others.” Below the second step is a poster titled “License Features” The content of the poster reads “Your choices on this panel will update the other panels on this page. All adaptations of your work to be shared? Yes, No. Yes as long as others share alik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188" y="1292786"/>
            <a:ext cx="4086225" cy="475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09285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7"/>
            <a:ext cx="8032638" cy="810774"/>
          </a:xfrm>
        </p:spPr>
        <p:txBody>
          <a:bodyPr/>
          <a:lstStyle/>
          <a:p>
            <a:r>
              <a:rPr lang="en-US" dirty="0"/>
              <a:t>Creative Commons (3 of 5)</a:t>
            </a:r>
          </a:p>
        </p:txBody>
      </p:sp>
      <p:sp>
        <p:nvSpPr>
          <p:cNvPr id="3" name="Content Placeholder 2"/>
          <p:cNvSpPr>
            <a:spLocks noGrp="1"/>
          </p:cNvSpPr>
          <p:nvPr>
            <p:ph type="body" sz="half" idx="2"/>
          </p:nvPr>
        </p:nvSpPr>
        <p:spPr>
          <a:xfrm>
            <a:off x="520700" y="965199"/>
            <a:ext cx="8361307" cy="5111509"/>
          </a:xfrm>
        </p:spPr>
        <p:txBody>
          <a:bodyPr>
            <a:noAutofit/>
          </a:bodyPr>
          <a:lstStyle/>
          <a:p>
            <a:pPr marL="457200" indent="-457200">
              <a:buFont typeface="Arial" pitchFamily="34" charset="0"/>
              <a:buChar char="•"/>
            </a:pPr>
            <a:r>
              <a:rPr lang="en-US" sz="2600" b="1" dirty="0"/>
              <a:t>Fair use </a:t>
            </a:r>
            <a:r>
              <a:rPr lang="en-US" sz="2600" dirty="0"/>
              <a:t>allows for the limited use of copyrighted material without obtaining permission from the copyright material</a:t>
            </a:r>
          </a:p>
          <a:p>
            <a:pPr marL="457200" indent="-457200">
              <a:buFont typeface="Arial" pitchFamily="34" charset="0"/>
              <a:buChar char="•"/>
            </a:pPr>
            <a:r>
              <a:rPr lang="en-US" sz="2600" dirty="0"/>
              <a:t>United States copyright regulations include four factors that characterize fair use:</a:t>
            </a:r>
          </a:p>
        </p:txBody>
      </p:sp>
    </p:spTree>
    <p:extLst>
      <p:ext uri="{BB962C8B-B14F-4D97-AF65-F5344CB8AC3E}">
        <p14:creationId xmlns:p14="http://schemas.microsoft.com/office/powerpoint/2010/main" val="3435620118"/>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2" y="73539"/>
            <a:ext cx="8835902" cy="891851"/>
          </a:xfrm>
        </p:spPr>
        <p:txBody>
          <a:bodyPr/>
          <a:lstStyle/>
          <a:p>
            <a:r>
              <a:rPr lang="en-US" dirty="0"/>
              <a:t>Creative Commons (4 of 5)</a:t>
            </a:r>
          </a:p>
        </p:txBody>
      </p:sp>
      <p:sp>
        <p:nvSpPr>
          <p:cNvPr id="3" name="Content Placeholder 2"/>
          <p:cNvSpPr>
            <a:spLocks noGrp="1"/>
          </p:cNvSpPr>
          <p:nvPr>
            <p:ph type="body" sz="half" idx="2"/>
          </p:nvPr>
        </p:nvSpPr>
        <p:spPr>
          <a:xfrm>
            <a:off x="231493" y="1069374"/>
            <a:ext cx="8715738" cy="5088365"/>
          </a:xfrm>
        </p:spPr>
        <p:txBody>
          <a:bodyPr>
            <a:noAutofit/>
          </a:bodyPr>
          <a:lstStyle/>
          <a:p>
            <a:pPr marL="457200" indent="-457200">
              <a:buFont typeface="+mj-lt"/>
              <a:buAutoNum type="arabicPeriod"/>
            </a:pPr>
            <a:r>
              <a:rPr lang="en-US" sz="2200" dirty="0"/>
              <a:t>The purpose and character of the use. The use of copyrighted mate­rials without permission is more likely to be "fair" when the materials are transformed and used for a purpose different from that of the original work.</a:t>
            </a:r>
          </a:p>
          <a:p>
            <a:pPr marL="457200" indent="-457200">
              <a:buFont typeface="+mj-lt"/>
              <a:buAutoNum type="arabicPeriod"/>
            </a:pPr>
            <a:r>
              <a:rPr lang="en-US" sz="2200" dirty="0"/>
              <a:t>The nature of the copyrighted work. Guidelines for fair use of photos may differ from guidelines for music, videos, or written works.</a:t>
            </a:r>
          </a:p>
          <a:p>
            <a:pPr marL="457200" indent="-457200">
              <a:buFont typeface="+mj-lt"/>
              <a:buAutoNum type="arabicPeriod"/>
            </a:pPr>
            <a:r>
              <a:rPr lang="en-US" sz="2200" dirty="0"/>
              <a:t>The amount of the copyrighted work that is used. Quoting a paragraph from a book is more likely to be fair use than reproducing an entire chapter.</a:t>
            </a:r>
          </a:p>
          <a:p>
            <a:pPr marL="457200" indent="-457200">
              <a:buFont typeface="+mj-lt"/>
              <a:buAutoNum type="arabicPeriod"/>
            </a:pPr>
            <a:r>
              <a:rPr lang="en-US" sz="2200" dirty="0"/>
              <a:t>The effect on the value of the copyrighted work. Uses that deprive the copyright holder of income are not generally considered fair use.</a:t>
            </a:r>
          </a:p>
        </p:txBody>
      </p:sp>
    </p:spTree>
    <p:extLst>
      <p:ext uri="{BB962C8B-B14F-4D97-AF65-F5344CB8AC3E}">
        <p14:creationId xmlns:p14="http://schemas.microsoft.com/office/powerpoint/2010/main" val="943528055"/>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Creative Commons (5 of 5)</a:t>
            </a:r>
          </a:p>
        </p:txBody>
      </p:sp>
      <p:sp>
        <p:nvSpPr>
          <p:cNvPr id="5" name="Content Placeholder 4"/>
          <p:cNvSpPr>
            <a:spLocks noGrp="1"/>
          </p:cNvSpPr>
          <p:nvPr>
            <p:ph idx="1"/>
          </p:nvPr>
        </p:nvSpPr>
        <p:spPr/>
        <p:txBody>
          <a:bodyPr>
            <a:normAutofit/>
          </a:bodyPr>
          <a:lstStyle/>
          <a:p>
            <a:r>
              <a:rPr lang="en-US" dirty="0"/>
              <a:t>A </a:t>
            </a:r>
            <a:r>
              <a:rPr lang="en-US" b="1" dirty="0"/>
              <a:t>derivative work </a:t>
            </a:r>
            <a:r>
              <a:rPr lang="en-US" dirty="0"/>
              <a:t>modifies a copyrighted work but does not substantially change its content or purpose; translations and adaptations are examples of derivative work</a:t>
            </a:r>
          </a:p>
          <a:p>
            <a:r>
              <a:rPr lang="en-US" dirty="0"/>
              <a:t>A </a:t>
            </a:r>
            <a:r>
              <a:rPr lang="en-US" b="1" dirty="0"/>
              <a:t>transformative work </a:t>
            </a:r>
            <a:r>
              <a:rPr lang="en-US" dirty="0"/>
              <a:t>repackages a copyrighted work to add new meaning or produce a work that is used for a purpose different from the original work; parodies are considered transformative</a:t>
            </a:r>
          </a:p>
        </p:txBody>
      </p:sp>
    </p:spTree>
    <p:extLst>
      <p:ext uri="{BB962C8B-B14F-4D97-AF65-F5344CB8AC3E}">
        <p14:creationId xmlns:p14="http://schemas.microsoft.com/office/powerpoint/2010/main" val="304045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Blogs and More</a:t>
            </a:r>
          </a:p>
        </p:txBody>
      </p:sp>
      <p:sp>
        <p:nvSpPr>
          <p:cNvPr id="3" name="Content Placeholder 2"/>
          <p:cNvSpPr>
            <a:spLocks noGrp="1"/>
          </p:cNvSpPr>
          <p:nvPr>
            <p:ph idx="1"/>
          </p:nvPr>
        </p:nvSpPr>
        <p:spPr/>
        <p:txBody>
          <a:bodyPr>
            <a:normAutofit/>
          </a:bodyPr>
          <a:lstStyle/>
          <a:p>
            <a:r>
              <a:rPr lang="en-US" dirty="0"/>
              <a:t>Blogs</a:t>
            </a:r>
          </a:p>
          <a:p>
            <a:r>
              <a:rPr lang="en-US" dirty="0"/>
              <a:t>Microblogs</a:t>
            </a:r>
          </a:p>
          <a:p>
            <a:r>
              <a:rPr lang="en-US" dirty="0"/>
              <a:t>Wikis</a:t>
            </a:r>
          </a:p>
        </p:txBody>
      </p:sp>
    </p:spTree>
    <p:extLst>
      <p:ext uri="{BB962C8B-B14F-4D97-AF65-F5344CB8AC3E}">
        <p14:creationId xmlns:p14="http://schemas.microsoft.com/office/powerpoint/2010/main" val="205550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Section A: Objectives (2 of 2)</a:t>
            </a:r>
          </a:p>
        </p:txBody>
      </p:sp>
      <p:sp>
        <p:nvSpPr>
          <p:cNvPr id="2" name="Content Placeholder 1"/>
          <p:cNvSpPr>
            <a:spLocks noGrp="1"/>
          </p:cNvSpPr>
          <p:nvPr>
            <p:ph idx="1"/>
          </p:nvPr>
        </p:nvSpPr>
        <p:spPr/>
        <p:txBody>
          <a:bodyPr/>
          <a:lstStyle/>
          <a:p>
            <a:r>
              <a:rPr lang="en-US" dirty="0"/>
              <a:t>List and describe four technologies that can be used to locate mobile and stationary devices</a:t>
            </a:r>
          </a:p>
          <a:p>
            <a:r>
              <a:rPr lang="en-US" dirty="0"/>
              <a:t>Interpret the analytics displayed by a sociogram</a:t>
            </a:r>
          </a:p>
          <a:p>
            <a:r>
              <a:rPr lang="en-US" dirty="0"/>
              <a:t>Explain how Six Degrees of Separation applies to social networking</a:t>
            </a:r>
          </a:p>
          <a:p>
            <a:r>
              <a:rPr lang="en-US" dirty="0"/>
              <a:t>Provide examples of the inferences that might be drawn from an adjacency matrix</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(1 of 3)</a:t>
            </a:r>
          </a:p>
        </p:txBody>
      </p:sp>
      <p:sp>
        <p:nvSpPr>
          <p:cNvPr id="3" name="Content Placeholder 2"/>
          <p:cNvSpPr>
            <a:spLocks noGrp="1"/>
          </p:cNvSpPr>
          <p:nvPr>
            <p:ph idx="1"/>
          </p:nvPr>
        </p:nvSpPr>
        <p:spPr/>
        <p:txBody>
          <a:bodyPr>
            <a:normAutofit/>
          </a:bodyPr>
          <a:lstStyle/>
          <a:p>
            <a:r>
              <a:rPr lang="en-US" dirty="0"/>
              <a:t>Identify the six major elements of a blog page</a:t>
            </a:r>
          </a:p>
          <a:p>
            <a:r>
              <a:rPr lang="en-US" dirty="0"/>
              <a:t>Describe the purpose of RSS readers and blog aggregators</a:t>
            </a:r>
          </a:p>
          <a:p>
            <a:r>
              <a:rPr lang="en-US" dirty="0"/>
              <a:t>Discuss why blogs are considered a disruptive technology</a:t>
            </a:r>
          </a:p>
          <a:p>
            <a:r>
              <a:rPr lang="en-US" dirty="0"/>
              <a:t>List five questions that help to evaluate the quality of information presented in a blog</a:t>
            </a:r>
          </a:p>
        </p:txBody>
      </p:sp>
    </p:spTree>
    <p:extLst>
      <p:ext uri="{BB962C8B-B14F-4D97-AF65-F5344CB8AC3E}">
        <p14:creationId xmlns:p14="http://schemas.microsoft.com/office/powerpoint/2010/main" val="4244264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(2 of 3)</a:t>
            </a:r>
          </a:p>
        </p:txBody>
      </p:sp>
      <p:sp>
        <p:nvSpPr>
          <p:cNvPr id="3" name="Content Placeholder 2"/>
          <p:cNvSpPr>
            <a:spLocks noGrp="1"/>
          </p:cNvSpPr>
          <p:nvPr>
            <p:ph idx="1"/>
          </p:nvPr>
        </p:nvSpPr>
        <p:spPr/>
        <p:txBody>
          <a:bodyPr>
            <a:normAutofit/>
          </a:bodyPr>
          <a:lstStyle/>
          <a:p>
            <a:r>
              <a:rPr lang="en-US" dirty="0"/>
              <a:t>Give examples of six ways in which Twitter has expanded its focus to go beyond personal status updates</a:t>
            </a:r>
          </a:p>
          <a:p>
            <a:r>
              <a:rPr lang="en-US" dirty="0"/>
              <a:t>Identify the major elements of a Twitter page</a:t>
            </a:r>
          </a:p>
          <a:p>
            <a:r>
              <a:rPr lang="en-US" dirty="0"/>
              <a:t>Describe the characteristics of a wiki</a:t>
            </a:r>
          </a:p>
          <a:p>
            <a:r>
              <a:rPr lang="en-US" dirty="0"/>
              <a:t>Explain how Wikipedia articles are written and edited</a:t>
            </a:r>
          </a:p>
        </p:txBody>
      </p:sp>
    </p:spTree>
    <p:extLst>
      <p:ext uri="{BB962C8B-B14F-4D97-AF65-F5344CB8AC3E}">
        <p14:creationId xmlns:p14="http://schemas.microsoft.com/office/powerpoint/2010/main" val="3763638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(3 of 3)</a:t>
            </a:r>
          </a:p>
        </p:txBody>
      </p:sp>
      <p:sp>
        <p:nvSpPr>
          <p:cNvPr id="3" name="Content Placeholder 2"/>
          <p:cNvSpPr>
            <a:spLocks noGrp="1"/>
          </p:cNvSpPr>
          <p:nvPr>
            <p:ph idx="1"/>
          </p:nvPr>
        </p:nvSpPr>
        <p:spPr/>
        <p:txBody>
          <a:bodyPr>
            <a:normAutofit/>
          </a:bodyPr>
          <a:lstStyle/>
          <a:p>
            <a:r>
              <a:rPr lang="en-US" dirty="0"/>
              <a:t>Explain the meaning of NPOV, NOR, and V in the context of Wikipedia</a:t>
            </a:r>
          </a:p>
          <a:p>
            <a:r>
              <a:rPr lang="en-US" dirty="0"/>
              <a:t>Identify the elements of a Wikipedia article</a:t>
            </a:r>
          </a:p>
          <a:p>
            <a:r>
              <a:rPr lang="en-US" dirty="0"/>
              <a:t>Identify the purpose of each Wikipedia tab</a:t>
            </a:r>
          </a:p>
        </p:txBody>
      </p:sp>
    </p:spTree>
    <p:extLst>
      <p:ext uri="{BB962C8B-B14F-4D97-AF65-F5344CB8AC3E}">
        <p14:creationId xmlns:p14="http://schemas.microsoft.com/office/powerpoint/2010/main" val="3831647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29026"/>
            <a:ext cx="8032638" cy="796611"/>
          </a:xfrm>
        </p:spPr>
        <p:txBody>
          <a:bodyPr/>
          <a:lstStyle/>
          <a:p>
            <a:r>
              <a:rPr lang="en-US" dirty="0"/>
              <a:t>Blogs (1 of 4)</a:t>
            </a:r>
          </a:p>
        </p:txBody>
      </p:sp>
      <p:sp>
        <p:nvSpPr>
          <p:cNvPr id="5" name="Content Placeholder 4"/>
          <p:cNvSpPr>
            <a:spLocks noGrp="1"/>
          </p:cNvSpPr>
          <p:nvPr>
            <p:ph type="body" sz="half" idx="2"/>
          </p:nvPr>
        </p:nvSpPr>
        <p:spPr>
          <a:xfrm>
            <a:off x="290570" y="1130300"/>
            <a:ext cx="4423870" cy="4610100"/>
          </a:xfrm>
        </p:spPr>
        <p:txBody>
          <a:bodyPr>
            <a:noAutofit/>
          </a:bodyPr>
          <a:lstStyle/>
          <a:p>
            <a:pPr marL="457200" indent="-457200">
              <a:buFont typeface="Arial" pitchFamily="34" charset="0"/>
              <a:buChar char="•"/>
            </a:pPr>
            <a:r>
              <a:rPr lang="en-US" sz="2600" dirty="0"/>
              <a:t>A </a:t>
            </a:r>
            <a:r>
              <a:rPr lang="en-US" sz="2600" b="1" dirty="0"/>
              <a:t>blog</a:t>
            </a:r>
            <a:r>
              <a:rPr lang="en-US" sz="2600" dirty="0"/>
              <a:t> (short for Web log) is a sequence of informational articles posted in reverse chronological order and displayed on a scrollable Web page. </a:t>
            </a:r>
          </a:p>
          <a:p>
            <a:pPr marL="457200" indent="-457200">
              <a:buFont typeface="Arial" pitchFamily="34" charset="0"/>
              <a:buChar char="•"/>
            </a:pPr>
            <a:r>
              <a:rPr lang="en-US" sz="2600" dirty="0"/>
              <a:t>Blogs are generally maintained by a person, a company, or an organization</a:t>
            </a:r>
          </a:p>
        </p:txBody>
      </p:sp>
      <p:pic>
        <p:nvPicPr>
          <p:cNvPr id="6" name="Picture 5" descr="A screenshot of a web page depicts the different sections of a blog. At the top of the page is the address bar. Below the address bar is the title of the blog that reads “Skateboard Marquette.” The supporting text pointing the title reads “Main content area with posts listed in reverse chronological order” The right pane of the window lists different options under the headings “Recent Posts,” “Recent Comments,” “Archives,” “Blogroll.” Below the options are the two buttons. The supporting text pointing the heading “Recent comments” reads “Comments from readers.” The supporting text pointing the heading “Archives” reads “Archive of older articles.” The supporting text pointing the heading “Blogroll” reads “Links to related sites.” The supporting text pointing the first button “RSS – Posts” at the bottom of the window reads “A way to set up a feed to automatically send new posts to readers.” The supporting text pointing the second button at the bottom of the window reads “A way to add the blog to the reader’s list of favorite blogs.”"/>
          <p:cNvPicPr>
            <a:picLocks noChangeAspect="1"/>
          </p:cNvPicPr>
          <p:nvPr/>
        </p:nvPicPr>
        <p:blipFill>
          <a:blip r:embed="rId2" cstate="print"/>
          <a:stretch>
            <a:fillRect/>
          </a:stretch>
        </p:blipFill>
        <p:spPr>
          <a:xfrm>
            <a:off x="4866328" y="1152807"/>
            <a:ext cx="3932545" cy="4907987"/>
          </a:xfrm>
          <a:prstGeom prst="rect">
            <a:avLst/>
          </a:prstGeom>
        </p:spPr>
      </p:pic>
    </p:spTree>
    <p:extLst>
      <p:ext uri="{BB962C8B-B14F-4D97-AF65-F5344CB8AC3E}">
        <p14:creationId xmlns:p14="http://schemas.microsoft.com/office/powerpoint/2010/main" val="309063126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Blogs (2 of 4)</a:t>
            </a:r>
          </a:p>
        </p:txBody>
      </p:sp>
      <p:sp>
        <p:nvSpPr>
          <p:cNvPr id="5" name="Content Placeholder 4"/>
          <p:cNvSpPr>
            <a:spLocks noGrp="1"/>
          </p:cNvSpPr>
          <p:nvPr>
            <p:ph idx="1"/>
          </p:nvPr>
        </p:nvSpPr>
        <p:spPr/>
        <p:txBody>
          <a:bodyPr>
            <a:normAutofit/>
          </a:bodyPr>
          <a:lstStyle/>
          <a:p>
            <a:r>
              <a:rPr lang="en-US" dirty="0"/>
              <a:t>Blogger and WordPress are the most popular blogging platforms</a:t>
            </a:r>
          </a:p>
          <a:p>
            <a:r>
              <a:rPr lang="en-US" dirty="0"/>
              <a:t>You can use an </a:t>
            </a:r>
            <a:r>
              <a:rPr lang="en-US" b="1" dirty="0"/>
              <a:t>RSS reader</a:t>
            </a:r>
            <a:r>
              <a:rPr lang="en-US" dirty="0"/>
              <a:t> or </a:t>
            </a:r>
            <a:r>
              <a:rPr lang="en-US" b="1" dirty="0"/>
              <a:t>blog aggregator</a:t>
            </a:r>
            <a:r>
              <a:rPr lang="en-US" dirty="0"/>
              <a:t> to set up a “feed” that monitors your favorite blogs, collects the latest posts, and displays them</a:t>
            </a:r>
          </a:p>
          <a:p>
            <a:r>
              <a:rPr lang="en-US" dirty="0"/>
              <a:t>The </a:t>
            </a:r>
            <a:r>
              <a:rPr lang="en-US" b="1" dirty="0"/>
              <a:t>blogosphere</a:t>
            </a:r>
            <a:r>
              <a:rPr lang="en-US" dirty="0"/>
              <a:t>—all the blogs and their interconnections—is influential; blogs and other Internet-based news outlets have the potential to reach mass audience</a:t>
            </a:r>
          </a:p>
        </p:txBody>
      </p:sp>
    </p:spTree>
    <p:extLst>
      <p:ext uri="{BB962C8B-B14F-4D97-AF65-F5344CB8AC3E}">
        <p14:creationId xmlns:p14="http://schemas.microsoft.com/office/powerpoint/2010/main" val="4150241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Blogs (3 of 4)</a:t>
            </a:r>
          </a:p>
        </p:txBody>
      </p:sp>
      <p:sp>
        <p:nvSpPr>
          <p:cNvPr id="5" name="Content Placeholder 4"/>
          <p:cNvSpPr>
            <a:spLocks noGrp="1"/>
          </p:cNvSpPr>
          <p:nvPr>
            <p:ph idx="1"/>
          </p:nvPr>
        </p:nvSpPr>
        <p:spPr/>
        <p:txBody>
          <a:bodyPr>
            <a:noAutofit/>
          </a:bodyPr>
          <a:lstStyle/>
          <a:p>
            <a:pPr marL="457200" indent="-457200">
              <a:buFont typeface="Arial" pitchFamily="34" charset="0"/>
              <a:buChar char="•"/>
            </a:pPr>
            <a:r>
              <a:rPr lang="en-US" dirty="0"/>
              <a:t>Professional journalists and the media companies they represent are guided by a code of ethics that encourages seeking truth, reporting it, minimizing harm, resisting outside influences, and maintaining accountability</a:t>
            </a:r>
          </a:p>
          <a:p>
            <a:pPr lvl="1"/>
            <a:r>
              <a:rPr lang="en-US" dirty="0"/>
              <a:t>Who is the blogger? Look for information about the blogger’s expertise at sites other than the blog.</a:t>
            </a:r>
          </a:p>
          <a:p>
            <a:pPr lvl="1"/>
            <a:r>
              <a:rPr lang="en-US" dirty="0"/>
              <a:t>What are the blog’s readership and Alexa rating? Popular blogs tend to be more reliable because they are subject to scrutiny by many readers.</a:t>
            </a:r>
          </a:p>
        </p:txBody>
      </p:sp>
    </p:spTree>
    <p:extLst>
      <p:ext uri="{BB962C8B-B14F-4D97-AF65-F5344CB8AC3E}">
        <p14:creationId xmlns:p14="http://schemas.microsoft.com/office/powerpoint/2010/main" val="338571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Blogs (4 of 4)</a:t>
            </a:r>
          </a:p>
        </p:txBody>
      </p:sp>
      <p:sp>
        <p:nvSpPr>
          <p:cNvPr id="5" name="Content Placeholder 4"/>
          <p:cNvSpPr>
            <a:spLocks noGrp="1"/>
          </p:cNvSpPr>
          <p:nvPr>
            <p:ph idx="1"/>
          </p:nvPr>
        </p:nvSpPr>
        <p:spPr/>
        <p:txBody>
          <a:bodyPr>
            <a:noAutofit/>
          </a:bodyPr>
          <a:lstStyle/>
          <a:p>
            <a:pPr marL="857250" lvl="1" indent="-457200"/>
            <a:r>
              <a:rPr lang="en-US" dirty="0"/>
              <a:t>Are comments substantive and supportive? Blogs that generate negative comments and corrections may not contain accurate information.</a:t>
            </a:r>
          </a:p>
          <a:p>
            <a:pPr marL="857250" lvl="1" indent="-457200"/>
            <a:r>
              <a:rPr lang="en-US" dirty="0"/>
              <a:t>How extensive is the blog’s archive? Well-established blogs may remain active for many years, so look at the blog’s track record and also make sure it contains recent posts.</a:t>
            </a:r>
          </a:p>
        </p:txBody>
      </p:sp>
    </p:spTree>
    <p:extLst>
      <p:ext uri="{BB962C8B-B14F-4D97-AF65-F5344CB8AC3E}">
        <p14:creationId xmlns:p14="http://schemas.microsoft.com/office/powerpoint/2010/main" val="3636945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Microblogs (1 of 2)</a:t>
            </a:r>
          </a:p>
        </p:txBody>
      </p:sp>
      <p:sp>
        <p:nvSpPr>
          <p:cNvPr id="5" name="Content Placeholder 4"/>
          <p:cNvSpPr>
            <a:spLocks noGrp="1"/>
          </p:cNvSpPr>
          <p:nvPr>
            <p:ph idx="1"/>
          </p:nvPr>
        </p:nvSpPr>
        <p:spPr/>
        <p:txBody>
          <a:bodyPr/>
          <a:lstStyle/>
          <a:p>
            <a:r>
              <a:rPr lang="en-US" dirty="0"/>
              <a:t>Twitter was modeled as a Web-based version of the text messaging services offered on mobile phones; it is an example of a microblogging service</a:t>
            </a:r>
          </a:p>
          <a:p>
            <a:r>
              <a:rPr lang="en-US" dirty="0"/>
              <a:t>A </a:t>
            </a:r>
            <a:r>
              <a:rPr lang="en-US" b="1" dirty="0"/>
              <a:t>microblogging service</a:t>
            </a:r>
            <a:r>
              <a:rPr lang="en-US" dirty="0"/>
              <a:t> is essentially a short blog post</a:t>
            </a:r>
          </a:p>
          <a:p>
            <a:r>
              <a:rPr lang="en-US" dirty="0"/>
              <a:t>Twitter messages, called </a:t>
            </a:r>
            <a:r>
              <a:rPr lang="en-US" b="1" dirty="0"/>
              <a:t>tweets</a:t>
            </a:r>
            <a:r>
              <a:rPr lang="en-US" dirty="0"/>
              <a:t>, are limited to 140 characters</a:t>
            </a:r>
          </a:p>
        </p:txBody>
      </p:sp>
    </p:spTree>
    <p:extLst>
      <p:ext uri="{BB962C8B-B14F-4D97-AF65-F5344CB8AC3E}">
        <p14:creationId xmlns:p14="http://schemas.microsoft.com/office/powerpoint/2010/main" val="2725753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56027"/>
            <a:ext cx="8032638" cy="798074"/>
          </a:xfrm>
        </p:spPr>
        <p:txBody>
          <a:bodyPr/>
          <a:lstStyle/>
          <a:p>
            <a:r>
              <a:rPr lang="en-US" dirty="0"/>
              <a:t>Microblogs (2 of 2)</a:t>
            </a:r>
          </a:p>
        </p:txBody>
      </p:sp>
      <p:sp>
        <p:nvSpPr>
          <p:cNvPr id="5" name="Content Placeholder 4"/>
          <p:cNvSpPr>
            <a:spLocks noGrp="1"/>
          </p:cNvSpPr>
          <p:nvPr>
            <p:ph type="body" sz="half" idx="2"/>
          </p:nvPr>
        </p:nvSpPr>
        <p:spPr>
          <a:xfrm>
            <a:off x="569969" y="1219200"/>
            <a:ext cx="3367031" cy="2654300"/>
          </a:xfrm>
        </p:spPr>
        <p:txBody>
          <a:bodyPr>
            <a:noAutofit/>
          </a:bodyPr>
          <a:lstStyle/>
          <a:p>
            <a:pPr marL="457200" indent="-457200">
              <a:buFont typeface="Arial" pitchFamily="34" charset="0"/>
              <a:buChar char="•"/>
            </a:pPr>
            <a:r>
              <a:rPr lang="en-US" sz="2600" dirty="0"/>
              <a:t>Twitter has a vocabulary all its own, and some of its terminology has spilled over to other social media</a:t>
            </a:r>
          </a:p>
        </p:txBody>
      </p:sp>
      <p:pic>
        <p:nvPicPr>
          <p:cNvPr id="6" name="Picture 5" descr="An illustration with two sections depicts the different terminology in a twitter page. Section one depicts the screenshot of the Twitter page. At the top of the page are various tabs. The left pane of the window depicts the details of the twitter account. The right pane depicts the tweets. Section two lists the terminology and the associated description that read as follows: &#10;“@username: A unique identifier for each Twitter account holder&#10;Tweet: Messages consisting of 140 or fewer characters of text plus optional photos/videos&#10;Retweet: A tweet that is forwarded from one Twitter user to others Promoted tweet: Tweets that contain paid advertising and are labeled to distinguish them from non-commercial tweets&#10;Twitter stream/timeline: A list of tweets; a user’s Home timeline shows the user’s own tweets and tweets from anyone the user is following&#10;Follow: Specifying a Twitter user whose tweets you want to receive&#10;Follower: A Twitter user who follows your tweets&#10;Follow back: When Twitter users mutually follow each other (e.g., Sue follows Joe, and then Joe follows Sue back)&#10;@mention: A person who is referred to in a tweet with his or her Twitter username preceded by an @ symbol (e.g., mentioning @BillGates in a tweet broadcasts it to your followers and places it in Bill Gates’ Mentions tab)&#10;Reply: A message sent in reply to a tweet; automatically addressed to the source of the original tweet preceded by the @ symbol #hashtag: A hashtag, such as #ipadgames, specifies a keyword that can be used to find and group tweets by topic, both in Twitter and across other social media; clicking a hashtag in a tweet displays other tweets with that hashtag (A directory of hashtags can be found at www.hashtags.org)&#10;DM: Direct, email-like messages sent by Twitter users to any of their followers using the Messages option on the navigation bar&#10;Trending: Twitter hashtags that are popular for a period of tim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217827"/>
            <a:ext cx="3728050" cy="478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2490003"/>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Wikis (1 of 5)</a:t>
            </a:r>
          </a:p>
        </p:txBody>
      </p:sp>
      <p:sp>
        <p:nvSpPr>
          <p:cNvPr id="3" name="Content Placeholder 2"/>
          <p:cNvSpPr>
            <a:spLocks noGrp="1"/>
          </p:cNvSpPr>
          <p:nvPr>
            <p:ph idx="1"/>
          </p:nvPr>
        </p:nvSpPr>
        <p:spPr/>
        <p:txBody>
          <a:bodyPr>
            <a:noAutofit/>
          </a:bodyPr>
          <a:lstStyle/>
          <a:p>
            <a:pPr marL="342900" indent="-342900">
              <a:buFont typeface="Arial" pitchFamily="34" charset="0"/>
              <a:buChar char="•"/>
            </a:pPr>
            <a:r>
              <a:rPr lang="en-US" dirty="0"/>
              <a:t>A </a:t>
            </a:r>
            <a:r>
              <a:rPr lang="en-US" b="1" dirty="0"/>
              <a:t>wiki</a:t>
            </a:r>
            <a:r>
              <a:rPr lang="en-US" dirty="0"/>
              <a:t> is a collaborative Web application that provides tools that enable contributors to post, read, and modify content</a:t>
            </a:r>
          </a:p>
          <a:p>
            <a:pPr marL="342900" indent="-342900">
              <a:buFont typeface="Arial" pitchFamily="34" charset="0"/>
              <a:buChar char="•"/>
            </a:pPr>
            <a:r>
              <a:rPr lang="en-US" dirty="0"/>
              <a:t>Participants are encouraged to register with the Wikipedia community and become “Wikipedians”</a:t>
            </a:r>
          </a:p>
          <a:p>
            <a:pPr marL="342900" indent="-342900">
              <a:buFont typeface="Arial" pitchFamily="34" charset="0"/>
              <a:buChar char="•"/>
            </a:pPr>
            <a:r>
              <a:rPr lang="en-US" dirty="0"/>
              <a:t>As of 2016, more than 125,000 participants were regular contributors</a:t>
            </a:r>
          </a:p>
        </p:txBody>
      </p:sp>
    </p:spTree>
    <p:extLst>
      <p:ext uri="{BB962C8B-B14F-4D97-AF65-F5344CB8AC3E}">
        <p14:creationId xmlns:p14="http://schemas.microsoft.com/office/powerpoint/2010/main" val="213517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Social Networking</a:t>
            </a:r>
          </a:p>
        </p:txBody>
      </p:sp>
      <p:sp>
        <p:nvSpPr>
          <p:cNvPr id="3" name="Content Placeholder 2"/>
          <p:cNvSpPr>
            <a:spLocks noGrp="1"/>
          </p:cNvSpPr>
          <p:nvPr>
            <p:ph idx="1"/>
          </p:nvPr>
        </p:nvSpPr>
        <p:spPr/>
        <p:txBody>
          <a:bodyPr>
            <a:normAutofit/>
          </a:bodyPr>
          <a:lstStyle/>
          <a:p>
            <a:r>
              <a:rPr lang="en-US" dirty="0"/>
              <a:t>The Social Media Mix</a:t>
            </a:r>
          </a:p>
          <a:p>
            <a:r>
              <a:rPr lang="en-US" dirty="0"/>
              <a:t>Social Networking Evolution</a:t>
            </a:r>
          </a:p>
          <a:p>
            <a:r>
              <a:rPr lang="en-US" dirty="0"/>
              <a:t>Social Networking Basics</a:t>
            </a:r>
          </a:p>
          <a:p>
            <a:r>
              <a:rPr lang="en-US" dirty="0"/>
              <a:t>Geosocial Networking</a:t>
            </a:r>
          </a:p>
          <a:p>
            <a:r>
              <a:rPr lang="en-US" dirty="0"/>
              <a:t>Social Network Analytics</a:t>
            </a:r>
          </a:p>
        </p:txBody>
      </p:sp>
    </p:spTree>
    <p:extLst>
      <p:ext uri="{BB962C8B-B14F-4D97-AF65-F5344CB8AC3E}">
        <p14:creationId xmlns:p14="http://schemas.microsoft.com/office/powerpoint/2010/main" val="4153031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Wikis (2 of 5)</a:t>
            </a:r>
          </a:p>
        </p:txBody>
      </p:sp>
      <p:sp>
        <p:nvSpPr>
          <p:cNvPr id="3" name="Content Placeholder 2"/>
          <p:cNvSpPr>
            <a:spLocks noGrp="1"/>
          </p:cNvSpPr>
          <p:nvPr>
            <p:ph idx="1"/>
          </p:nvPr>
        </p:nvSpPr>
        <p:spPr/>
        <p:txBody>
          <a:bodyPr/>
          <a:lstStyle/>
          <a:p>
            <a:r>
              <a:rPr lang="en-US" dirty="0"/>
              <a:t>(NPOV) Neutral point of view: Content for Wikipedia articles should be phrased and presented in neutral language and with unbiased intent.</a:t>
            </a:r>
          </a:p>
          <a:p>
            <a:r>
              <a:rPr lang="en-US" dirty="0"/>
              <a:t>(NOR) No original research: Articles should be based on existing recognized knowledge. Personal views and original research are not appropriate.</a:t>
            </a:r>
          </a:p>
          <a:p>
            <a:r>
              <a:rPr lang="en-US" dirty="0"/>
              <a:t>(V) Verifiability: Readers must be able to verify all content against reliable external sources based on citations included within the text and listed at the conclusion.</a:t>
            </a:r>
          </a:p>
        </p:txBody>
      </p:sp>
    </p:spTree>
    <p:extLst>
      <p:ext uri="{BB962C8B-B14F-4D97-AF65-F5344CB8AC3E}">
        <p14:creationId xmlns:p14="http://schemas.microsoft.com/office/powerpoint/2010/main" val="3296636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7127"/>
            <a:ext cx="8032638" cy="810774"/>
          </a:xfrm>
        </p:spPr>
        <p:txBody>
          <a:bodyPr/>
          <a:lstStyle/>
          <a:p>
            <a:r>
              <a:rPr lang="en-US" dirty="0"/>
              <a:t>Wikis (3 of 5)</a:t>
            </a:r>
          </a:p>
        </p:txBody>
      </p:sp>
      <p:pic>
        <p:nvPicPr>
          <p:cNvPr id="5" name="Picture 3" descr="A screenshot of Wikipedia page depicts the different elements of the page. The heading of the page that reads “Kinsky Palace (Prague) is labeled as “Article title.”  The supporting text that points to the text below the article title reads “Lead section: Overview.” Below the lead section is a list of links listed under the heading “Contents” with an image to the right. The supporting text pointing the contents reads “Table of Contents.” The supporting text pointing the image reads “Infobox: Summary of key points, image.” The supporting text pointing to the content below the heading reads “Content: Main article.” The supporting text pointing to the links within the content reads “Links to related information within Wikipedia.” Links are listed under the heading “References” below the article content. The supporting text pointing the references is labeled “References: Bibliography of works cited in the article.” Below the references is a list of links listed under the heading “External links.” Below the external links are two sections listing the request for improvements to the article and the last update of the article. The supporting text pointing the requests reads “Community edit: Requests for Improvements.” The supporting text pointing the date included at the end of the article reads “Date of most recent article update.” "/>
          <p:cNvPicPr>
            <a:picLocks noGrp="1" noChangeAspect="1"/>
          </p:cNvPicPr>
          <p:nvPr/>
        </p:nvPicPr>
        <p:blipFill>
          <a:blip r:embed="rId2" cstate="print"/>
          <a:stretch>
            <a:fillRect/>
          </a:stretch>
        </p:blipFill>
        <p:spPr bwMode="auto">
          <a:xfrm>
            <a:off x="2732910" y="1335908"/>
            <a:ext cx="3678180" cy="4668785"/>
          </a:xfrm>
          <a:prstGeom prst="rect">
            <a:avLst/>
          </a:prstGeom>
          <a:noFill/>
          <a:ln w="9525">
            <a:noFill/>
            <a:miter lim="800000"/>
            <a:headEnd/>
            <a:tailEnd/>
          </a:ln>
        </p:spPr>
      </p:pic>
    </p:spTree>
    <p:extLst>
      <p:ext uri="{BB962C8B-B14F-4D97-AF65-F5344CB8AC3E}">
        <p14:creationId xmlns:p14="http://schemas.microsoft.com/office/powerpoint/2010/main" val="215075852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7126"/>
            <a:ext cx="8032638" cy="1004011"/>
          </a:xfrm>
        </p:spPr>
        <p:txBody>
          <a:bodyPr/>
          <a:lstStyle/>
          <a:p>
            <a:r>
              <a:rPr lang="en-US" dirty="0"/>
              <a:t>Wikis (4 of 5)</a:t>
            </a:r>
          </a:p>
        </p:txBody>
      </p:sp>
      <p:pic>
        <p:nvPicPr>
          <p:cNvPr id="4" name="Picture 3" descr="A screenshot of Wikipedia page giving details of various tabs. At the top of the page are tabs labeled “Article,” “Talk,” “Reset,” “Edit,” and “View History.” Below the tabs, the article is presented with the title, content, and the references. The supporting text pointing the tab “Article” reads “Article: View the main Wikipedia article.” The supporting text pointing the tab “Talk” reads “Talk: View and participate in discussions about article improvements; handy for understanding the background structure of a topic.” The supporting text pointing the tab “Edit” reads “Edit: Modify the content of an article or Talk page. Pages subject to vandalism may be locked to prevent changes.” The supporting text pointing the tab “View History” reads “View history: View a list of edits made to an article; handy for determining the source of added or edited content.” "/>
          <p:cNvPicPr>
            <a:picLocks noGrp="1" noChangeAspect="1"/>
          </p:cNvPicPr>
          <p:nvPr/>
        </p:nvPicPr>
        <p:blipFill>
          <a:blip r:embed="rId2" cstate="print"/>
          <a:stretch>
            <a:fillRect/>
          </a:stretch>
        </p:blipFill>
        <p:spPr bwMode="auto">
          <a:xfrm>
            <a:off x="2802734" y="1317669"/>
            <a:ext cx="3538533" cy="4705263"/>
          </a:xfrm>
          <a:prstGeom prst="rect">
            <a:avLst/>
          </a:prstGeom>
          <a:noFill/>
          <a:ln w="9525">
            <a:noFill/>
            <a:miter lim="800000"/>
            <a:headEnd/>
            <a:tailEnd/>
          </a:ln>
        </p:spPr>
      </p:pic>
    </p:spTree>
    <p:extLst>
      <p:ext uri="{BB962C8B-B14F-4D97-AF65-F5344CB8AC3E}">
        <p14:creationId xmlns:p14="http://schemas.microsoft.com/office/powerpoint/2010/main" val="100739831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Wikis (5 of 5)</a:t>
            </a:r>
          </a:p>
        </p:txBody>
      </p:sp>
      <p:sp>
        <p:nvSpPr>
          <p:cNvPr id="3" name="Content Placeholder 2"/>
          <p:cNvSpPr>
            <a:spLocks noGrp="1"/>
          </p:cNvSpPr>
          <p:nvPr>
            <p:ph idx="1"/>
          </p:nvPr>
        </p:nvSpPr>
        <p:spPr/>
        <p:txBody>
          <a:bodyPr>
            <a:normAutofit fontScale="92500" lnSpcReduction="10000"/>
          </a:bodyPr>
          <a:lstStyle/>
          <a:p>
            <a:r>
              <a:rPr lang="en-US" dirty="0"/>
              <a:t>Do not quote Wikipedia directly; do not list Wikipedia articles in bibliographies; work with original sources.</a:t>
            </a:r>
          </a:p>
          <a:p>
            <a:r>
              <a:rPr lang="en-US" dirty="0"/>
              <a:t>Cross-check before using facts from Wikipedia articles.</a:t>
            </a:r>
          </a:p>
          <a:p>
            <a:r>
              <a:rPr lang="en-US" dirty="0"/>
              <a:t>Follow links in citations or use Google to locate original sources before including information in research papers.</a:t>
            </a:r>
          </a:p>
          <a:p>
            <a:r>
              <a:rPr lang="en-US" dirty="0"/>
              <a:t>Never “lift” citations from the references section of a Wikipedia article; use citations only if you have examined the source document.</a:t>
            </a:r>
          </a:p>
          <a:p>
            <a:r>
              <a:rPr lang="en-US" dirty="0"/>
              <a:t>Be sure to use sources beyond Wikipedia to research topics in sufficient depth.</a:t>
            </a:r>
          </a:p>
          <a:p>
            <a:r>
              <a:rPr lang="en-US" dirty="0"/>
              <a:t>Before submitting papers, articles, and other academic work, check the sourcing guidelines provided by instructors or editors who will review your work.</a:t>
            </a:r>
          </a:p>
        </p:txBody>
      </p:sp>
    </p:spTree>
    <p:extLst>
      <p:ext uri="{BB962C8B-B14F-4D97-AF65-F5344CB8AC3E}">
        <p14:creationId xmlns:p14="http://schemas.microsoft.com/office/powerpoint/2010/main" val="2525136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D: Online Communication</a:t>
            </a:r>
          </a:p>
        </p:txBody>
      </p:sp>
      <p:sp>
        <p:nvSpPr>
          <p:cNvPr id="5" name="Content Placeholder 4"/>
          <p:cNvSpPr>
            <a:spLocks noGrp="1"/>
          </p:cNvSpPr>
          <p:nvPr>
            <p:ph idx="1"/>
          </p:nvPr>
        </p:nvSpPr>
        <p:spPr/>
        <p:txBody>
          <a:bodyPr>
            <a:normAutofit/>
          </a:bodyPr>
          <a:lstStyle/>
          <a:p>
            <a:r>
              <a:rPr lang="en-US" dirty="0"/>
              <a:t>Communication Matrix</a:t>
            </a:r>
          </a:p>
          <a:p>
            <a:r>
              <a:rPr lang="en-US" dirty="0"/>
              <a:t>Email</a:t>
            </a:r>
          </a:p>
          <a:p>
            <a:r>
              <a:rPr lang="en-US" dirty="0"/>
              <a:t>Online Chat</a:t>
            </a:r>
          </a:p>
          <a:p>
            <a:r>
              <a:rPr lang="en-US" dirty="0"/>
              <a:t>Voice and Video over IP</a:t>
            </a:r>
          </a:p>
        </p:txBody>
      </p:sp>
    </p:spTree>
    <p:extLst>
      <p:ext uri="{BB962C8B-B14F-4D97-AF65-F5344CB8AC3E}">
        <p14:creationId xmlns:p14="http://schemas.microsoft.com/office/powerpoint/2010/main" val="1884317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(1 of 3)</a:t>
            </a:r>
          </a:p>
        </p:txBody>
      </p:sp>
      <p:sp>
        <p:nvSpPr>
          <p:cNvPr id="3" name="Content Placeholder 2"/>
          <p:cNvSpPr>
            <a:spLocks noGrp="1"/>
          </p:cNvSpPr>
          <p:nvPr>
            <p:ph idx="1"/>
          </p:nvPr>
        </p:nvSpPr>
        <p:spPr/>
        <p:txBody>
          <a:bodyPr/>
          <a:lstStyle/>
          <a:p>
            <a:r>
              <a:rPr lang="en-US" dirty="0"/>
              <a:t>Classify communications technologies as synchronous, asynchronous, public, or private</a:t>
            </a:r>
          </a:p>
          <a:p>
            <a:r>
              <a:rPr lang="en-US" dirty="0"/>
              <a:t>List the pros and cons of Webmail and local mail</a:t>
            </a:r>
          </a:p>
          <a:p>
            <a:r>
              <a:rPr lang="en-US" dirty="0"/>
              <a:t>Explain how the term </a:t>
            </a:r>
            <a:r>
              <a:rPr lang="en-US" i="1" dirty="0"/>
              <a:t>store-and-forward </a:t>
            </a:r>
            <a:r>
              <a:rPr lang="en-US" dirty="0"/>
              <a:t>relates to email</a:t>
            </a:r>
          </a:p>
        </p:txBody>
      </p:sp>
    </p:spTree>
    <p:extLst>
      <p:ext uri="{BB962C8B-B14F-4D97-AF65-F5344CB8AC3E}">
        <p14:creationId xmlns:p14="http://schemas.microsoft.com/office/powerpoint/2010/main" val="776489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(2 of 3)</a:t>
            </a:r>
          </a:p>
        </p:txBody>
      </p:sp>
      <p:sp>
        <p:nvSpPr>
          <p:cNvPr id="3" name="Content Placeholder 2"/>
          <p:cNvSpPr>
            <a:spLocks noGrp="1"/>
          </p:cNvSpPr>
          <p:nvPr>
            <p:ph idx="1"/>
          </p:nvPr>
        </p:nvSpPr>
        <p:spPr/>
        <p:txBody>
          <a:bodyPr/>
          <a:lstStyle/>
          <a:p>
            <a:pPr algn="just"/>
            <a:r>
              <a:rPr lang="en-US" dirty="0"/>
              <a:t>Differentiate between IMAP and POP</a:t>
            </a:r>
          </a:p>
          <a:p>
            <a:pPr algn="just"/>
            <a:r>
              <a:rPr lang="en-US" dirty="0"/>
              <a:t>List four steps that help to reduce the security risk of accessing email on a public computer</a:t>
            </a:r>
          </a:p>
          <a:p>
            <a:pPr algn="just"/>
            <a:r>
              <a:rPr lang="en-US" dirty="0"/>
              <a:t>Explain the circumstances under which a person might want to forward email between a Webmail account and a local account</a:t>
            </a:r>
          </a:p>
        </p:txBody>
      </p:sp>
    </p:spTree>
    <p:extLst>
      <p:ext uri="{BB962C8B-B14F-4D97-AF65-F5344CB8AC3E}">
        <p14:creationId xmlns:p14="http://schemas.microsoft.com/office/powerpoint/2010/main" val="2522607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(3 of 3)</a:t>
            </a:r>
          </a:p>
        </p:txBody>
      </p:sp>
      <p:sp>
        <p:nvSpPr>
          <p:cNvPr id="3" name="Content Placeholder 2"/>
          <p:cNvSpPr>
            <a:spLocks noGrp="1"/>
          </p:cNvSpPr>
          <p:nvPr>
            <p:ph idx="1"/>
          </p:nvPr>
        </p:nvSpPr>
        <p:spPr/>
        <p:txBody>
          <a:bodyPr/>
          <a:lstStyle/>
          <a:p>
            <a:r>
              <a:rPr lang="en-US" dirty="0"/>
              <a:t>Describe the evolution of online chat</a:t>
            </a:r>
          </a:p>
          <a:p>
            <a:r>
              <a:rPr lang="en-US" dirty="0"/>
              <a:t>List four services that use VoIP technologies</a:t>
            </a:r>
          </a:p>
          <a:p>
            <a:r>
              <a:rPr lang="en-US" dirty="0"/>
              <a:t>Explain the controversy pertaining to Snapchat and its significance for using social media services</a:t>
            </a:r>
          </a:p>
        </p:txBody>
      </p:sp>
    </p:spTree>
    <p:extLst>
      <p:ext uri="{BB962C8B-B14F-4D97-AF65-F5344CB8AC3E}">
        <p14:creationId xmlns:p14="http://schemas.microsoft.com/office/powerpoint/2010/main" val="540040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Matrix (1 of 4)</a:t>
            </a:r>
          </a:p>
        </p:txBody>
      </p:sp>
      <p:sp>
        <p:nvSpPr>
          <p:cNvPr id="4" name="Content Placeholder 3"/>
          <p:cNvSpPr>
            <a:spLocks noGrp="1"/>
          </p:cNvSpPr>
          <p:nvPr>
            <p:ph idx="1"/>
          </p:nvPr>
        </p:nvSpPr>
        <p:spPr/>
        <p:txBody>
          <a:bodyPr>
            <a:noAutofit/>
          </a:bodyPr>
          <a:lstStyle/>
          <a:p>
            <a:pPr marL="457200" indent="-457200">
              <a:buFont typeface="Arial" pitchFamily="34" charset="0"/>
              <a:buChar char="•"/>
            </a:pPr>
            <a:r>
              <a:rPr lang="en-US" sz="2600" dirty="0"/>
              <a:t>The Internet offers many tools for communicating and collaborating; more are appearing every day</a:t>
            </a:r>
          </a:p>
          <a:p>
            <a:pPr marL="457200" indent="-457200"/>
            <a:r>
              <a:rPr lang="en-US" b="1" dirty="0"/>
              <a:t>Public Asynchronous</a:t>
            </a:r>
          </a:p>
          <a:p>
            <a:pPr lvl="1"/>
            <a:r>
              <a:rPr lang="en-US" dirty="0"/>
              <a:t>Blogs</a:t>
            </a:r>
          </a:p>
          <a:p>
            <a:pPr lvl="1"/>
            <a:r>
              <a:rPr lang="en-US" dirty="0"/>
              <a:t>Microblogs (Twitter)</a:t>
            </a:r>
          </a:p>
          <a:p>
            <a:pPr lvl="1"/>
            <a:r>
              <a:rPr lang="en-US" dirty="0"/>
              <a:t>Forums and discussion groups</a:t>
            </a:r>
          </a:p>
          <a:p>
            <a:pPr lvl="1"/>
            <a:r>
              <a:rPr lang="en-US" dirty="0"/>
              <a:t>Public social media posts</a:t>
            </a:r>
          </a:p>
          <a:p>
            <a:pPr marL="457200" lvl="1" indent="-457200">
              <a:buFont typeface="Arial" pitchFamily="34" charset="0"/>
              <a:buChar char="•"/>
            </a:pPr>
            <a:r>
              <a:rPr lang="en-US" sz="2600" b="1" dirty="0"/>
              <a:t>Public Synchronous</a:t>
            </a:r>
          </a:p>
          <a:p>
            <a:pPr lvl="1"/>
            <a:r>
              <a:rPr lang="en-US" dirty="0"/>
              <a:t>Chat rooms</a:t>
            </a:r>
          </a:p>
          <a:p>
            <a:pPr lvl="1"/>
            <a:r>
              <a:rPr lang="en-US" dirty="0"/>
              <a:t>Live streaming video</a:t>
            </a:r>
          </a:p>
        </p:txBody>
      </p:sp>
    </p:spTree>
    <p:extLst>
      <p:ext uri="{BB962C8B-B14F-4D97-AF65-F5344CB8AC3E}">
        <p14:creationId xmlns:p14="http://schemas.microsoft.com/office/powerpoint/2010/main" val="1837351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Matrix (2 of 4)</a:t>
            </a:r>
          </a:p>
        </p:txBody>
      </p:sp>
      <p:sp>
        <p:nvSpPr>
          <p:cNvPr id="4" name="Content Placeholder 3"/>
          <p:cNvSpPr>
            <a:spLocks noGrp="1"/>
          </p:cNvSpPr>
          <p:nvPr>
            <p:ph idx="1"/>
          </p:nvPr>
        </p:nvSpPr>
        <p:spPr/>
        <p:txBody>
          <a:bodyPr>
            <a:noAutofit/>
          </a:bodyPr>
          <a:lstStyle/>
          <a:p>
            <a:pPr marL="457200" indent="-457200"/>
            <a:r>
              <a:rPr lang="en-US" b="1" dirty="0"/>
              <a:t>Private Asynchronous</a:t>
            </a:r>
          </a:p>
          <a:p>
            <a:pPr lvl="1"/>
            <a:r>
              <a:rPr lang="en-US" dirty="0"/>
              <a:t>Email</a:t>
            </a:r>
          </a:p>
          <a:p>
            <a:pPr lvl="1"/>
            <a:r>
              <a:rPr lang="en-US" dirty="0"/>
              <a:t>Text messaging service (SMS)</a:t>
            </a:r>
          </a:p>
          <a:p>
            <a:pPr lvl="1"/>
            <a:r>
              <a:rPr lang="en-US" dirty="0"/>
              <a:t>Multimedia messaging service (MMS)</a:t>
            </a:r>
          </a:p>
          <a:p>
            <a:pPr lvl="1"/>
            <a:r>
              <a:rPr lang="en-US" dirty="0"/>
              <a:t>Private social media posts</a:t>
            </a:r>
          </a:p>
          <a:p>
            <a:pPr lvl="1"/>
            <a:r>
              <a:rPr lang="en-US" dirty="0"/>
              <a:t>Snapchat</a:t>
            </a:r>
          </a:p>
          <a:p>
            <a:pPr marL="457200" lvl="1" indent="-457200">
              <a:buFont typeface="Arial" pitchFamily="34" charset="0"/>
              <a:buChar char="•"/>
            </a:pPr>
            <a:r>
              <a:rPr lang="en-US" sz="2600" b="1" dirty="0"/>
              <a:t>Private Synchronous</a:t>
            </a:r>
          </a:p>
          <a:p>
            <a:pPr lvl="1"/>
            <a:r>
              <a:rPr lang="en-US" dirty="0"/>
              <a:t>Voice over IP (Skype)</a:t>
            </a:r>
          </a:p>
          <a:p>
            <a:pPr lvl="1"/>
            <a:r>
              <a:rPr lang="en-US" dirty="0"/>
              <a:t>Videoconferencing (WebEx)</a:t>
            </a:r>
          </a:p>
          <a:p>
            <a:pPr lvl="1"/>
            <a:r>
              <a:rPr lang="en-US" dirty="0"/>
              <a:t>Instant messaging (ICQ, AIM)</a:t>
            </a:r>
            <a:endParaRPr lang="en-US" b="1" dirty="0"/>
          </a:p>
        </p:txBody>
      </p:sp>
    </p:spTree>
    <p:extLst>
      <p:ext uri="{BB962C8B-B14F-4D97-AF65-F5344CB8AC3E}">
        <p14:creationId xmlns:p14="http://schemas.microsoft.com/office/powerpoint/2010/main" val="427234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Social Media Mix (1 of 4)</a:t>
            </a:r>
          </a:p>
        </p:txBody>
      </p:sp>
      <p:sp>
        <p:nvSpPr>
          <p:cNvPr id="3" name="Content Placeholder 2"/>
          <p:cNvSpPr>
            <a:spLocks noGrp="1"/>
          </p:cNvSpPr>
          <p:nvPr>
            <p:ph idx="1"/>
          </p:nvPr>
        </p:nvSpPr>
        <p:spPr/>
        <p:txBody>
          <a:bodyPr>
            <a:normAutofit/>
          </a:bodyPr>
          <a:lstStyle/>
          <a:p>
            <a:r>
              <a:rPr lang="en-US" b="1" dirty="0"/>
              <a:t>Social media </a:t>
            </a:r>
            <a:r>
              <a:rPr lang="en-US" dirty="0"/>
              <a:t>are online services that facilitate communication and interaction among people who want to share information about their lives, issues, and events using a multimedia mix of text, pictures, video, and audio</a:t>
            </a:r>
          </a:p>
        </p:txBody>
      </p:sp>
    </p:spTree>
    <p:extLst>
      <p:ext uri="{BB962C8B-B14F-4D97-AF65-F5344CB8AC3E}">
        <p14:creationId xmlns:p14="http://schemas.microsoft.com/office/powerpoint/2010/main" val="2734021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Communication Matrix (3 of 4)</a:t>
            </a:r>
          </a:p>
        </p:txBody>
      </p:sp>
      <p:sp>
        <p:nvSpPr>
          <p:cNvPr id="5" name="Content Placeholder 4"/>
          <p:cNvSpPr>
            <a:spLocks noGrp="1"/>
          </p:cNvSpPr>
          <p:nvPr>
            <p:ph idx="1"/>
          </p:nvPr>
        </p:nvSpPr>
        <p:spPr/>
        <p:txBody>
          <a:bodyPr/>
          <a:lstStyle/>
          <a:p>
            <a:r>
              <a:rPr lang="en-US" b="1" dirty="0"/>
              <a:t>Synchronous</a:t>
            </a:r>
            <a:r>
              <a:rPr lang="en-US" dirty="0"/>
              <a:t> communication – interchanges happen in real time while all parties are online; these communications have the advantage of immediacy</a:t>
            </a:r>
          </a:p>
          <a:p>
            <a:r>
              <a:rPr lang="en-US" b="1" dirty="0"/>
              <a:t>Asynchronous</a:t>
            </a:r>
            <a:r>
              <a:rPr lang="en-US" dirty="0"/>
              <a:t> communication – messages are held until the recipient is ready to view them; it offers convenience because information can be gathered whenever you want it</a:t>
            </a:r>
          </a:p>
        </p:txBody>
      </p:sp>
    </p:spTree>
    <p:extLst>
      <p:ext uri="{BB962C8B-B14F-4D97-AF65-F5344CB8AC3E}">
        <p14:creationId xmlns:p14="http://schemas.microsoft.com/office/powerpoint/2010/main" val="38219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Matrix (4 of 4</a:t>
            </a:r>
            <a:r>
              <a:rPr lang="en-US" baseline="0" dirty="0"/>
              <a:t>)</a:t>
            </a:r>
            <a:endParaRPr lang="en-US" dirty="0"/>
          </a:p>
        </p:txBody>
      </p:sp>
      <p:sp>
        <p:nvSpPr>
          <p:cNvPr id="3" name="Content Placeholder 2"/>
          <p:cNvSpPr>
            <a:spLocks noGrp="1"/>
          </p:cNvSpPr>
          <p:nvPr>
            <p:ph idx="1"/>
          </p:nvPr>
        </p:nvSpPr>
        <p:spPr/>
        <p:txBody>
          <a:bodyPr>
            <a:normAutofit/>
          </a:bodyPr>
          <a:lstStyle/>
          <a:p>
            <a:r>
              <a:rPr lang="en-US" b="1" dirty="0"/>
              <a:t>Public</a:t>
            </a:r>
            <a:r>
              <a:rPr lang="en-US" dirty="0"/>
              <a:t> communications – can be accessed by individuals unknown to the person who created a message; the word </a:t>
            </a:r>
            <a:r>
              <a:rPr lang="en-US" i="1" dirty="0"/>
              <a:t>posting</a:t>
            </a:r>
            <a:r>
              <a:rPr lang="en-US" dirty="0"/>
              <a:t> is associated with this type of communication because it is similar to posting a billboard, sign, or poster</a:t>
            </a:r>
          </a:p>
          <a:p>
            <a:r>
              <a:rPr lang="en-US" b="1" dirty="0"/>
              <a:t>Private</a:t>
            </a:r>
            <a:r>
              <a:rPr lang="en-US" dirty="0"/>
              <a:t> communications – communications for which you specify one or more recipients; text messaging is a popular type of private communication</a:t>
            </a:r>
          </a:p>
        </p:txBody>
      </p:sp>
    </p:spTree>
    <p:extLst>
      <p:ext uri="{BB962C8B-B14F-4D97-AF65-F5344CB8AC3E}">
        <p14:creationId xmlns:p14="http://schemas.microsoft.com/office/powerpoint/2010/main" val="835943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(1 of 8)</a:t>
            </a:r>
          </a:p>
        </p:txBody>
      </p:sp>
      <p:sp>
        <p:nvSpPr>
          <p:cNvPr id="3" name="Content Placeholder 2"/>
          <p:cNvSpPr>
            <a:spLocks noGrp="1"/>
          </p:cNvSpPr>
          <p:nvPr>
            <p:ph idx="1"/>
          </p:nvPr>
        </p:nvSpPr>
        <p:spPr>
          <a:xfrm>
            <a:off x="101600" y="1181100"/>
            <a:ext cx="8953500" cy="4830763"/>
          </a:xfrm>
        </p:spPr>
        <p:txBody>
          <a:bodyPr>
            <a:noAutofit/>
          </a:bodyPr>
          <a:lstStyle/>
          <a:p>
            <a:r>
              <a:rPr lang="en-US" dirty="0"/>
              <a:t>The term </a:t>
            </a:r>
            <a:r>
              <a:rPr lang="en-US" b="1" dirty="0"/>
              <a:t>email</a:t>
            </a:r>
            <a:r>
              <a:rPr lang="en-US" dirty="0"/>
              <a:t> can refer to a single message or to the entire system of computers and software that transmits, receives, and stores email messages</a:t>
            </a:r>
          </a:p>
          <a:p>
            <a:r>
              <a:rPr lang="en-US" dirty="0"/>
              <a:t>An </a:t>
            </a:r>
            <a:r>
              <a:rPr lang="en-US" b="1" dirty="0"/>
              <a:t>email message</a:t>
            </a:r>
            <a:r>
              <a:rPr lang="en-US" dirty="0"/>
              <a:t> is an electronic document transmitted over a computer network</a:t>
            </a:r>
          </a:p>
          <a:p>
            <a:r>
              <a:rPr lang="en-US" dirty="0"/>
              <a:t>The computers and software that provide email services form an </a:t>
            </a:r>
            <a:r>
              <a:rPr lang="en-US" b="1" dirty="0"/>
              <a:t>email system</a:t>
            </a:r>
          </a:p>
          <a:p>
            <a:r>
              <a:rPr lang="en-US" dirty="0"/>
              <a:t>At the heart of a typical email system is an </a:t>
            </a:r>
            <a:r>
              <a:rPr lang="en-US" b="1" dirty="0"/>
              <a:t>email server</a:t>
            </a:r>
            <a:r>
              <a:rPr lang="en-US" dirty="0"/>
              <a:t>—a computer that essentially acts as a central post office for a group of people</a:t>
            </a:r>
          </a:p>
        </p:txBody>
      </p:sp>
    </p:spTree>
    <p:extLst>
      <p:ext uri="{BB962C8B-B14F-4D97-AF65-F5344CB8AC3E}">
        <p14:creationId xmlns:p14="http://schemas.microsoft.com/office/powerpoint/2010/main" val="67427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(2 of 8)</a:t>
            </a:r>
          </a:p>
        </p:txBody>
      </p:sp>
      <p:sp>
        <p:nvSpPr>
          <p:cNvPr id="3" name="Content Placeholder 2"/>
          <p:cNvSpPr>
            <a:spLocks noGrp="1"/>
          </p:cNvSpPr>
          <p:nvPr>
            <p:ph idx="1"/>
          </p:nvPr>
        </p:nvSpPr>
        <p:spPr>
          <a:xfrm>
            <a:off x="101600" y="1181100"/>
            <a:ext cx="8953500" cy="4830763"/>
          </a:xfrm>
        </p:spPr>
        <p:txBody>
          <a:bodyPr>
            <a:noAutofit/>
          </a:bodyPr>
          <a:lstStyle/>
          <a:p>
            <a:r>
              <a:rPr lang="en-US" dirty="0"/>
              <a:t>Email messages have a standard format that consists of a message header and the message body; the </a:t>
            </a:r>
            <a:r>
              <a:rPr lang="en-US" b="1" dirty="0"/>
              <a:t>message header</a:t>
            </a:r>
            <a:r>
              <a:rPr lang="en-US" dirty="0"/>
              <a:t> contains the sender and recipient addresses, date, and subject line</a:t>
            </a:r>
          </a:p>
        </p:txBody>
      </p:sp>
    </p:spTree>
    <p:extLst>
      <p:ext uri="{BB962C8B-B14F-4D97-AF65-F5344CB8AC3E}">
        <p14:creationId xmlns:p14="http://schemas.microsoft.com/office/powerpoint/2010/main" val="1728742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92527"/>
            <a:ext cx="8032638" cy="861574"/>
          </a:xfrm>
        </p:spPr>
        <p:txBody>
          <a:bodyPr/>
          <a:lstStyle/>
          <a:p>
            <a:r>
              <a:rPr lang="en-US" dirty="0"/>
              <a:t>Email (3 of 8)</a:t>
            </a:r>
          </a:p>
        </p:txBody>
      </p:sp>
      <p:pic>
        <p:nvPicPr>
          <p:cNvPr id="6" name="Picture 5" descr="An illustration with two screenshots depicts the email message headers. Screenshot one depicts the Gmail page. At the top of the page is the search bar followed by various buttons. The supporting text pointing the button to the right of the page below the search bar reads “When using Gmail, click the More button and then select Show original.” The left pane of the page shows the button “Compose” followed by various options. The second screenshot shows original message. The supporting text pointing the section of original message “google.com: domain of alexdelamra@gmail.com” reads “Header data shows the origin of the message and its route.” The supporting text pointing the section of original message “designates 10.140.92.146 as permitted sender” reads “The email server checked to make sure this sender’s domain was not on a blocked 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018" y="1321707"/>
            <a:ext cx="6121965" cy="462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795674"/>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67127"/>
            <a:ext cx="8032638" cy="798074"/>
          </a:xfrm>
        </p:spPr>
        <p:txBody>
          <a:bodyPr/>
          <a:lstStyle/>
          <a:p>
            <a:r>
              <a:rPr lang="en-US" dirty="0"/>
              <a:t>Email (4 of 8)</a:t>
            </a:r>
          </a:p>
        </p:txBody>
      </p:sp>
      <p:sp>
        <p:nvSpPr>
          <p:cNvPr id="3" name="Content Placeholder 2"/>
          <p:cNvSpPr>
            <a:spLocks noGrp="1"/>
          </p:cNvSpPr>
          <p:nvPr>
            <p:ph type="body" sz="half" idx="2"/>
          </p:nvPr>
        </p:nvSpPr>
        <p:spPr>
          <a:xfrm>
            <a:off x="582668" y="1143000"/>
            <a:ext cx="8042347" cy="809368"/>
          </a:xfrm>
        </p:spPr>
        <p:txBody>
          <a:bodyPr>
            <a:noAutofit/>
          </a:bodyPr>
          <a:lstStyle/>
          <a:p>
            <a:pPr marL="457200" indent="-457200">
              <a:buFont typeface="Arial" pitchFamily="34" charset="0"/>
              <a:buChar char="•"/>
            </a:pPr>
            <a:r>
              <a:rPr lang="en-US" sz="2600" dirty="0"/>
              <a:t>Webmail is typically a free service accessed using a browser</a:t>
            </a:r>
          </a:p>
        </p:txBody>
      </p:sp>
      <p:pic>
        <p:nvPicPr>
          <p:cNvPr id="4" name="Picture 3" descr="An illustration depicts the use of a browser to access email. The internet represented as a cloud contains the web mail server represented as a stack of rectangles. The system is connected to the internet. The messages in the inbox of the webmail server are directed to the internet. The supporting text associated with the internet reads “A Web-based server handles mail and provides the tools you need to compose and read mail.” The supporting text associated with the computer reads “Your computer runs a browser while connected to the Internet.” The supporting text associated with the web mail server reads “Messages held in your Inbox on the Webmail server can be displayed in your browser.”"/>
          <p:cNvPicPr>
            <a:picLocks noChangeAspect="1"/>
          </p:cNvPicPr>
          <p:nvPr/>
        </p:nvPicPr>
        <p:blipFill>
          <a:blip r:embed="rId2" cstate="print"/>
          <a:stretch>
            <a:fillRect/>
          </a:stretch>
        </p:blipFill>
        <p:spPr>
          <a:xfrm>
            <a:off x="1114726" y="2056606"/>
            <a:ext cx="7422548" cy="4014788"/>
          </a:xfrm>
          <a:prstGeom prst="rect">
            <a:avLst/>
          </a:prstGeom>
        </p:spPr>
      </p:pic>
    </p:spTree>
    <p:extLst>
      <p:ext uri="{BB962C8B-B14F-4D97-AF65-F5344CB8AC3E}">
        <p14:creationId xmlns:p14="http://schemas.microsoft.com/office/powerpoint/2010/main" val="3532854184"/>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Email (5 of 8)</a:t>
            </a:r>
          </a:p>
        </p:txBody>
      </p:sp>
      <p:sp>
        <p:nvSpPr>
          <p:cNvPr id="5" name="Content Placeholder 4"/>
          <p:cNvSpPr>
            <a:spLocks noGrp="1"/>
          </p:cNvSpPr>
          <p:nvPr>
            <p:ph idx="1"/>
          </p:nvPr>
        </p:nvSpPr>
        <p:spPr/>
        <p:txBody>
          <a:bodyPr>
            <a:noAutofit/>
          </a:bodyPr>
          <a:lstStyle/>
          <a:p>
            <a:r>
              <a:rPr lang="en-US" b="1" dirty="0"/>
              <a:t>Pros and Cons of Webmail:</a:t>
            </a:r>
          </a:p>
          <a:p>
            <a:pPr lvl="1" algn="just"/>
            <a:r>
              <a:rPr lang="en-US" b="1" dirty="0"/>
              <a:t>Affordable</a:t>
            </a:r>
            <a:r>
              <a:rPr lang="en-US" dirty="0"/>
              <a:t> – most Webmail is free; you can easily establish additional accounts</a:t>
            </a:r>
          </a:p>
          <a:p>
            <a:pPr lvl="1" algn="just"/>
            <a:r>
              <a:rPr lang="en-US" b="1" dirty="0"/>
              <a:t>Access from any devices – </a:t>
            </a:r>
            <a:r>
              <a:rPr lang="en-US" dirty="0"/>
              <a:t>it can be accessed from any device that has a browser</a:t>
            </a:r>
          </a:p>
          <a:p>
            <a:pPr lvl="1" algn="just"/>
            <a:r>
              <a:rPr lang="en-US" b="1" dirty="0"/>
              <a:t>Access anywhere</a:t>
            </a:r>
            <a:r>
              <a:rPr lang="en-US" dirty="0"/>
              <a:t> – it’s ideal for people who travel because messages can be accessed from any computer connected to the Internet</a:t>
            </a:r>
          </a:p>
          <a:p>
            <a:pPr lvl="1" algn="just"/>
            <a:r>
              <a:rPr lang="en-US" b="1" dirty="0"/>
              <a:t>Security risks</a:t>
            </a:r>
            <a:r>
              <a:rPr lang="en-US" dirty="0"/>
              <a:t> – your email messages are stored on Web servers that can be hacked into</a:t>
            </a:r>
          </a:p>
          <a:p>
            <a:pPr lvl="1" algn="just"/>
            <a:r>
              <a:rPr lang="en-US" b="1" dirty="0"/>
              <a:t>Advertising</a:t>
            </a:r>
            <a:r>
              <a:rPr lang="en-US" dirty="0"/>
              <a:t> – free Webmail is supported by advertising, so expect to see ads</a:t>
            </a:r>
          </a:p>
        </p:txBody>
      </p:sp>
    </p:spTree>
    <p:extLst>
      <p:ext uri="{BB962C8B-B14F-4D97-AF65-F5344CB8AC3E}">
        <p14:creationId xmlns:p14="http://schemas.microsoft.com/office/powerpoint/2010/main" val="3406497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(6 of 8)</a:t>
            </a:r>
          </a:p>
        </p:txBody>
      </p:sp>
      <p:sp>
        <p:nvSpPr>
          <p:cNvPr id="3" name="Content Placeholder 2"/>
          <p:cNvSpPr>
            <a:spLocks noGrp="1"/>
          </p:cNvSpPr>
          <p:nvPr>
            <p:ph idx="1"/>
          </p:nvPr>
        </p:nvSpPr>
        <p:spPr/>
        <p:txBody>
          <a:bodyPr>
            <a:normAutofit/>
          </a:bodyPr>
          <a:lstStyle/>
          <a:p>
            <a:r>
              <a:rPr lang="en-US" dirty="0"/>
              <a:t>When you use </a:t>
            </a:r>
            <a:r>
              <a:rPr lang="en-US" b="1" dirty="0"/>
              <a:t>local email</a:t>
            </a:r>
            <a:r>
              <a:rPr lang="en-US" dirty="0"/>
              <a:t>, an Internet-based email server stores your incoming messages until you launch your email client and get your mail</a:t>
            </a:r>
          </a:p>
          <a:p>
            <a:r>
              <a:rPr lang="en-US" dirty="0"/>
              <a:t>This telecommunications technique is sometimes referred to as </a:t>
            </a:r>
            <a:r>
              <a:rPr lang="en-US" b="1" dirty="0"/>
              <a:t>store-and-forward</a:t>
            </a:r>
          </a:p>
          <a:p>
            <a:r>
              <a:rPr lang="en-US" dirty="0"/>
              <a:t>The protocols </a:t>
            </a:r>
            <a:r>
              <a:rPr lang="en-US" b="1" dirty="0"/>
              <a:t>POP3</a:t>
            </a:r>
            <a:r>
              <a:rPr lang="en-US" dirty="0"/>
              <a:t> (Post Office Protocol version 3) and </a:t>
            </a:r>
            <a:r>
              <a:rPr lang="en-US" b="1" dirty="0"/>
              <a:t>IMAP</a:t>
            </a:r>
            <a:r>
              <a:rPr lang="en-US" dirty="0"/>
              <a:t> (Internet Message Access Protocol) can be used to manage incoming mail</a:t>
            </a:r>
          </a:p>
          <a:p>
            <a:r>
              <a:rPr lang="en-US" b="1" dirty="0"/>
              <a:t>SMTP</a:t>
            </a:r>
            <a:r>
              <a:rPr lang="en-US" dirty="0"/>
              <a:t> (Simple Mail Transfer Protocol) handles outgoing mail</a:t>
            </a:r>
          </a:p>
        </p:txBody>
      </p:sp>
    </p:spTree>
    <p:extLst>
      <p:ext uri="{BB962C8B-B14F-4D97-AF65-F5344CB8AC3E}">
        <p14:creationId xmlns:p14="http://schemas.microsoft.com/office/powerpoint/2010/main" val="3737764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2099" y="268384"/>
            <a:ext cx="8032638" cy="988574"/>
          </a:xfrm>
        </p:spPr>
        <p:txBody>
          <a:bodyPr/>
          <a:lstStyle/>
          <a:p>
            <a:r>
              <a:rPr lang="en-US" dirty="0"/>
              <a:t>Email (7 of 8)</a:t>
            </a:r>
          </a:p>
        </p:txBody>
      </p:sp>
      <p:sp>
        <p:nvSpPr>
          <p:cNvPr id="5" name="Content Placeholder 4"/>
          <p:cNvSpPr>
            <a:spLocks noGrp="1"/>
          </p:cNvSpPr>
          <p:nvPr>
            <p:ph type="body" sz="half" idx="2"/>
          </p:nvPr>
        </p:nvSpPr>
        <p:spPr>
          <a:xfrm>
            <a:off x="658869" y="1518169"/>
            <a:ext cx="4103631" cy="3238500"/>
          </a:xfrm>
        </p:spPr>
        <p:txBody>
          <a:bodyPr>
            <a:noAutofit/>
          </a:bodyPr>
          <a:lstStyle/>
          <a:p>
            <a:pPr marL="457200" indent="-457200">
              <a:buFont typeface="Arial" pitchFamily="34" charset="0"/>
              <a:buChar char="•"/>
            </a:pPr>
            <a:r>
              <a:rPr lang="en-US" sz="2600" dirty="0"/>
              <a:t>Keep these protocols in mind when setting up local email because the server you specify for outgoing mail might be different from the server for incoming mail</a:t>
            </a:r>
          </a:p>
        </p:txBody>
      </p:sp>
      <p:pic>
        <p:nvPicPr>
          <p:cNvPr id="6" name="Picture 5" descr="An illustration depicts the transfer of local email. From the internet (represented as a cloud) the messages are directed to POP3 server. The incoming mail from POP 3 server is directed to the inbox of your computer. The outgoing mail from the computer that is in outbox is directed to the SMTP server. From the SMTP server, the message is directed to the internet. "/>
          <p:cNvPicPr>
            <a:picLocks noChangeAspect="1"/>
          </p:cNvPicPr>
          <p:nvPr/>
        </p:nvPicPr>
        <p:blipFill>
          <a:blip r:embed="rId2" cstate="print"/>
          <a:stretch>
            <a:fillRect/>
          </a:stretch>
        </p:blipFill>
        <p:spPr>
          <a:xfrm>
            <a:off x="4970043" y="1497914"/>
            <a:ext cx="3769681" cy="4216400"/>
          </a:xfrm>
          <a:prstGeom prst="rect">
            <a:avLst/>
          </a:prstGeom>
        </p:spPr>
      </p:pic>
    </p:spTree>
    <p:extLst>
      <p:ext uri="{BB962C8B-B14F-4D97-AF65-F5344CB8AC3E}">
        <p14:creationId xmlns:p14="http://schemas.microsoft.com/office/powerpoint/2010/main" val="327085410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Email (8 of 8)</a:t>
            </a:r>
          </a:p>
        </p:txBody>
      </p:sp>
      <p:sp>
        <p:nvSpPr>
          <p:cNvPr id="5" name="Content Placeholder 4"/>
          <p:cNvSpPr>
            <a:spLocks noGrp="1"/>
          </p:cNvSpPr>
          <p:nvPr>
            <p:ph idx="1"/>
          </p:nvPr>
        </p:nvSpPr>
        <p:spPr/>
        <p:txBody>
          <a:bodyPr>
            <a:normAutofit/>
          </a:bodyPr>
          <a:lstStyle/>
          <a:p>
            <a:r>
              <a:rPr lang="en-US" b="1" dirty="0"/>
              <a:t>Pros and Cons of Local Email:</a:t>
            </a:r>
          </a:p>
          <a:p>
            <a:pPr lvl="1"/>
            <a:r>
              <a:rPr lang="en-US" b="1" dirty="0"/>
              <a:t>Offline access</a:t>
            </a:r>
            <a:r>
              <a:rPr lang="en-US" dirty="0"/>
              <a:t> – you can compose and read mail offline; you only need to go online to transfer outgoing mail from your Inbox to the email server and to receive incoming messages</a:t>
            </a:r>
          </a:p>
          <a:p>
            <a:pPr lvl="1"/>
            <a:r>
              <a:rPr lang="en-US" b="1" dirty="0"/>
              <a:t>Control</a:t>
            </a:r>
            <a:r>
              <a:rPr lang="en-US" dirty="0"/>
              <a:t> – when you use POP3 to collect your mail, your messages are transferred to your computer’s hard disk, where you can control who has access to them</a:t>
            </a:r>
          </a:p>
        </p:txBody>
      </p:sp>
    </p:spTree>
    <p:extLst>
      <p:ext uri="{BB962C8B-B14F-4D97-AF65-F5344CB8AC3E}">
        <p14:creationId xmlns:p14="http://schemas.microsoft.com/office/powerpoint/2010/main" val="397957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67126"/>
            <a:ext cx="8032638" cy="1004011"/>
          </a:xfrm>
        </p:spPr>
        <p:txBody>
          <a:bodyPr/>
          <a:lstStyle/>
          <a:p>
            <a:r>
              <a:rPr lang="en-US" dirty="0"/>
              <a:t>The Social Media Mix (2 of 4)</a:t>
            </a:r>
          </a:p>
        </p:txBody>
      </p:sp>
      <p:sp>
        <p:nvSpPr>
          <p:cNvPr id="7" name="Content Placeholder 4"/>
          <p:cNvSpPr>
            <a:spLocks noGrp="1"/>
          </p:cNvSpPr>
          <p:nvPr>
            <p:ph type="body" sz="half" idx="2"/>
          </p:nvPr>
        </p:nvSpPr>
        <p:spPr>
          <a:xfrm>
            <a:off x="176417" y="1435101"/>
            <a:ext cx="4725783" cy="3492499"/>
          </a:xfrm>
        </p:spPr>
        <p:txBody>
          <a:bodyPr>
            <a:noAutofit/>
          </a:bodyPr>
          <a:lstStyle/>
          <a:p>
            <a:pPr marL="342900" indent="-342900">
              <a:buFont typeface="Arial" pitchFamily="34" charset="0"/>
              <a:buChar char="•"/>
            </a:pPr>
            <a:r>
              <a:rPr lang="en-US" sz="2600" dirty="0"/>
              <a:t>The </a:t>
            </a:r>
            <a:r>
              <a:rPr lang="en-US" sz="2600" b="1" dirty="0"/>
              <a:t>Social Media Honeycomb</a:t>
            </a:r>
            <a:r>
              <a:rPr lang="en-US" sz="2600" dirty="0"/>
              <a:t> provides a visual model for classifying and comparing various social media services</a:t>
            </a:r>
          </a:p>
          <a:p>
            <a:pPr marL="342900" indent="-342900">
              <a:buFont typeface="Arial" pitchFamily="34" charset="0"/>
              <a:buChar char="•"/>
            </a:pPr>
            <a:r>
              <a:rPr lang="en-US" sz="2600" dirty="0"/>
              <a:t>Each hexagon in the honeycomb represents a social media building block</a:t>
            </a:r>
          </a:p>
        </p:txBody>
      </p:sp>
      <p:pic>
        <p:nvPicPr>
          <p:cNvPr id="6" name="Picture 5" descr="An illustration of a honeycomb representing the different elements of social media. The following are the hexagons that make up this visual model of the honeycomb. Hexagon 1: PRESENCE: The extent to which users know if others are available. Hexagon 2: RELATIONSHIPS: The extent to shich users relate to each other. Hexagon 3: REPUTATION: The extent to which users know th social standing of others. Hexagon 4: GROUPS: The extent to which users are connected into communities. Hexagon 5: CONVERSATIONS: The extent of communication among users. Hexagon 6: SHARING:  The extent to which users exchange, distribute, and receive content. The middle hexagon is IDENTITY: The extent to which users reveal themselves."/>
          <p:cNvPicPr>
            <a:picLocks noChangeAspect="1"/>
          </p:cNvPicPr>
          <p:nvPr/>
        </p:nvPicPr>
        <p:blipFill>
          <a:blip r:embed="rId2" cstate="print"/>
          <a:stretch>
            <a:fillRect/>
          </a:stretch>
        </p:blipFill>
        <p:spPr>
          <a:xfrm>
            <a:off x="5012373" y="1261346"/>
            <a:ext cx="4035667" cy="4640436"/>
          </a:xfrm>
          <a:prstGeom prst="rect">
            <a:avLst/>
          </a:prstGeom>
        </p:spPr>
      </p:pic>
    </p:spTree>
    <p:extLst>
      <p:ext uri="{BB962C8B-B14F-4D97-AF65-F5344CB8AC3E}">
        <p14:creationId xmlns:p14="http://schemas.microsoft.com/office/powerpoint/2010/main" val="492581598"/>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Chat</a:t>
            </a:r>
          </a:p>
        </p:txBody>
      </p:sp>
      <p:sp>
        <p:nvSpPr>
          <p:cNvPr id="3" name="Content Placeholder 2"/>
          <p:cNvSpPr>
            <a:spLocks noGrp="1"/>
          </p:cNvSpPr>
          <p:nvPr>
            <p:ph idx="1"/>
          </p:nvPr>
        </p:nvSpPr>
        <p:spPr/>
        <p:txBody>
          <a:bodyPr>
            <a:normAutofit/>
          </a:bodyPr>
          <a:lstStyle/>
          <a:p>
            <a:r>
              <a:rPr lang="en-US" dirty="0"/>
              <a:t>Online chat services are used when you want to establish two-way communication</a:t>
            </a:r>
          </a:p>
          <a:p>
            <a:r>
              <a:rPr lang="en-US" b="1" dirty="0"/>
              <a:t>Instant messaging</a:t>
            </a:r>
            <a:r>
              <a:rPr lang="en-US" dirty="0"/>
              <a:t> (IM) is a synchronous, real-time technology for two or more people to type messages back and forth while online</a:t>
            </a:r>
          </a:p>
          <a:p>
            <a:r>
              <a:rPr lang="en-US" dirty="0"/>
              <a:t>As the Internet grew, online services, such as Yahoo!, MSN, and AOL developed IM systems</a:t>
            </a:r>
          </a:p>
          <a:p>
            <a:r>
              <a:rPr lang="en-US" dirty="0"/>
              <a:t>Today, IM is popular for customer service at ecommerce sites</a:t>
            </a:r>
          </a:p>
        </p:txBody>
      </p:sp>
    </p:spTree>
    <p:extLst>
      <p:ext uri="{BB962C8B-B14F-4D97-AF65-F5344CB8AC3E}">
        <p14:creationId xmlns:p14="http://schemas.microsoft.com/office/powerpoint/2010/main" val="4166294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02254"/>
            <a:ext cx="7982280" cy="762719"/>
          </a:xfrm>
        </p:spPr>
        <p:txBody>
          <a:bodyPr/>
          <a:lstStyle/>
          <a:p>
            <a:r>
              <a:rPr lang="en-US" dirty="0"/>
              <a:t>Voice and Video over IP</a:t>
            </a:r>
          </a:p>
        </p:txBody>
      </p:sp>
      <p:sp>
        <p:nvSpPr>
          <p:cNvPr id="5" name="Content Placeholder 4"/>
          <p:cNvSpPr>
            <a:spLocks noGrp="1"/>
          </p:cNvSpPr>
          <p:nvPr>
            <p:ph type="body" sz="half" idx="2"/>
          </p:nvPr>
        </p:nvSpPr>
        <p:spPr>
          <a:xfrm>
            <a:off x="468368" y="876301"/>
            <a:ext cx="8465567" cy="2818370"/>
          </a:xfrm>
        </p:spPr>
        <p:txBody>
          <a:bodyPr>
            <a:noAutofit/>
          </a:bodyPr>
          <a:lstStyle/>
          <a:p>
            <a:pPr marL="342900" indent="-342900">
              <a:buFont typeface="Arial" pitchFamily="34" charset="0"/>
              <a:buChar char="•"/>
            </a:pPr>
            <a:r>
              <a:rPr lang="en-US" sz="2400" b="1" dirty="0"/>
              <a:t>VoIP</a:t>
            </a:r>
            <a:r>
              <a:rPr lang="en-US" sz="2400" dirty="0"/>
              <a:t> (Voice over Internet Protocol) is a technology that uses a broadband Internet connection instead of PSTN land lines to place voice and video calls</a:t>
            </a:r>
          </a:p>
          <a:p>
            <a:pPr marL="342900" indent="-342900">
              <a:buFont typeface="Arial" pitchFamily="34" charset="0"/>
              <a:buChar char="•"/>
            </a:pPr>
            <a:r>
              <a:rPr lang="en-US" sz="2400" dirty="0"/>
              <a:t>Skype, Google Talk, and Snapchat are examples of VoIP</a:t>
            </a:r>
          </a:p>
          <a:p>
            <a:pPr marL="342900" indent="-342900">
              <a:buFont typeface="Arial" pitchFamily="34" charset="0"/>
              <a:buChar char="•"/>
            </a:pPr>
            <a:r>
              <a:rPr lang="en-US" sz="2400" dirty="0"/>
              <a:t>VoIPs work when software converts voice communications and video images into data packets using digitized techniques similar to those presented in Unit 1</a:t>
            </a:r>
          </a:p>
        </p:txBody>
      </p:sp>
      <p:pic>
        <p:nvPicPr>
          <p:cNvPr id="6" name="Picture 5" descr="An illustration depicts the routing of VoIP packets to landline “955-789-1234.” From computer, the packets are routed to the land line via switching center with IP address 32.156.22.356. A callout pointing the computer reads “Yak Yak.” The supporting text associated with the connection between the computer and the Switching center reads “VoIP connection to 955-789-1234 routed to IP address 32.156.22.356.”"/>
          <p:cNvPicPr>
            <a:picLocks noChangeAspect="1"/>
          </p:cNvPicPr>
          <p:nvPr/>
        </p:nvPicPr>
        <p:blipFill>
          <a:blip r:embed="rId2" cstate="print"/>
          <a:stretch>
            <a:fillRect/>
          </a:stretch>
        </p:blipFill>
        <p:spPr>
          <a:xfrm>
            <a:off x="866138" y="3979876"/>
            <a:ext cx="7158953" cy="1951367"/>
          </a:xfrm>
          <a:prstGeom prst="rect">
            <a:avLst/>
          </a:prstGeom>
        </p:spPr>
      </p:pic>
    </p:spTree>
    <p:extLst>
      <p:ext uri="{BB962C8B-B14F-4D97-AF65-F5344CB8AC3E}">
        <p14:creationId xmlns:p14="http://schemas.microsoft.com/office/powerpoint/2010/main" val="2326574714"/>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E: Social Media Values</a:t>
            </a:r>
          </a:p>
        </p:txBody>
      </p:sp>
      <p:sp>
        <p:nvSpPr>
          <p:cNvPr id="5" name="Content Placeholder 4"/>
          <p:cNvSpPr>
            <a:spLocks noGrp="1"/>
          </p:cNvSpPr>
          <p:nvPr>
            <p:ph idx="1"/>
          </p:nvPr>
        </p:nvSpPr>
        <p:spPr/>
        <p:txBody>
          <a:bodyPr>
            <a:normAutofit/>
          </a:bodyPr>
          <a:lstStyle/>
          <a:p>
            <a:r>
              <a:rPr lang="en-US" dirty="0"/>
              <a:t>Identity</a:t>
            </a:r>
          </a:p>
          <a:p>
            <a:r>
              <a:rPr lang="en-US" dirty="0"/>
              <a:t>Reputation</a:t>
            </a:r>
          </a:p>
          <a:p>
            <a:r>
              <a:rPr lang="en-US" dirty="0"/>
              <a:t>Privacy</a:t>
            </a:r>
          </a:p>
        </p:txBody>
      </p:sp>
    </p:spTree>
    <p:extLst>
      <p:ext uri="{BB962C8B-B14F-4D97-AF65-F5344CB8AC3E}">
        <p14:creationId xmlns:p14="http://schemas.microsoft.com/office/powerpoint/2010/main" val="21651594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(1 of 3)</a:t>
            </a:r>
          </a:p>
        </p:txBody>
      </p:sp>
      <p:sp>
        <p:nvSpPr>
          <p:cNvPr id="3" name="Content Placeholder 2"/>
          <p:cNvSpPr>
            <a:spLocks noGrp="1"/>
          </p:cNvSpPr>
          <p:nvPr>
            <p:ph idx="1"/>
          </p:nvPr>
        </p:nvSpPr>
        <p:spPr/>
        <p:txBody>
          <a:bodyPr>
            <a:normAutofit/>
          </a:bodyPr>
          <a:lstStyle/>
          <a:p>
            <a:r>
              <a:rPr lang="en-US" dirty="0"/>
              <a:t>List the elements that constitute an online identity</a:t>
            </a:r>
          </a:p>
          <a:p>
            <a:r>
              <a:rPr lang="en-US" dirty="0"/>
              <a:t>Describe four ways in which sockpuppets are used for purposes of deception</a:t>
            </a:r>
          </a:p>
          <a:p>
            <a:r>
              <a:rPr lang="en-US" dirty="0"/>
              <a:t>List three situations in which the use of an online pseudonym is justified if allowed by the social media service</a:t>
            </a:r>
          </a:p>
          <a:p>
            <a:r>
              <a:rPr lang="en-US" dirty="0"/>
              <a:t>Explain why using a generic profile image should be avoided</a:t>
            </a:r>
          </a:p>
        </p:txBody>
      </p:sp>
    </p:spTree>
    <p:extLst>
      <p:ext uri="{BB962C8B-B14F-4D97-AF65-F5344CB8AC3E}">
        <p14:creationId xmlns:p14="http://schemas.microsoft.com/office/powerpoint/2010/main" val="1667536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(2 of 3)</a:t>
            </a:r>
          </a:p>
        </p:txBody>
      </p:sp>
      <p:sp>
        <p:nvSpPr>
          <p:cNvPr id="3" name="Content Placeholder 2"/>
          <p:cNvSpPr>
            <a:spLocks noGrp="1"/>
          </p:cNvSpPr>
          <p:nvPr>
            <p:ph idx="1"/>
          </p:nvPr>
        </p:nvSpPr>
        <p:spPr/>
        <p:txBody>
          <a:bodyPr/>
          <a:lstStyle/>
          <a:p>
            <a:r>
              <a:rPr lang="en-US" dirty="0"/>
              <a:t>Differentiate between an online identity and an online reputation</a:t>
            </a:r>
          </a:p>
          <a:p>
            <a:r>
              <a:rPr lang="en-US" dirty="0"/>
              <a:t>List five factors that can ruin an online reputation</a:t>
            </a:r>
          </a:p>
          <a:p>
            <a:r>
              <a:rPr lang="en-US" dirty="0"/>
              <a:t>List four techniques for dealing with cyberbullies</a:t>
            </a:r>
          </a:p>
          <a:p>
            <a:r>
              <a:rPr lang="en-US" dirty="0"/>
              <a:t>State the difference between an impersonator and a doppelganger</a:t>
            </a:r>
          </a:p>
        </p:txBody>
      </p:sp>
    </p:spTree>
    <p:extLst>
      <p:ext uri="{BB962C8B-B14F-4D97-AF65-F5344CB8AC3E}">
        <p14:creationId xmlns:p14="http://schemas.microsoft.com/office/powerpoint/2010/main" val="4206645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(3 of 3)</a:t>
            </a:r>
          </a:p>
        </p:txBody>
      </p:sp>
      <p:sp>
        <p:nvSpPr>
          <p:cNvPr id="3" name="Content Placeholder 2"/>
          <p:cNvSpPr>
            <a:spLocks noGrp="1"/>
          </p:cNvSpPr>
          <p:nvPr>
            <p:ph idx="1"/>
          </p:nvPr>
        </p:nvSpPr>
        <p:spPr/>
        <p:txBody>
          <a:bodyPr/>
          <a:lstStyle/>
          <a:p>
            <a:r>
              <a:rPr lang="en-US" dirty="0"/>
              <a:t>List at least five reputation management practices</a:t>
            </a:r>
          </a:p>
          <a:p>
            <a:r>
              <a:rPr lang="en-US" dirty="0"/>
              <a:t>Explain how an online presence can become a threat to an individual’s privacy</a:t>
            </a:r>
          </a:p>
          <a:p>
            <a:r>
              <a:rPr lang="en-US" dirty="0"/>
              <a:t>Define each of the six types of social media data</a:t>
            </a:r>
          </a:p>
          <a:p>
            <a:r>
              <a:rPr lang="en-US" dirty="0"/>
              <a:t>List four potential problems with third-party social media apps</a:t>
            </a:r>
          </a:p>
        </p:txBody>
      </p:sp>
    </p:spTree>
    <p:extLst>
      <p:ext uri="{BB962C8B-B14F-4D97-AF65-F5344CB8AC3E}">
        <p14:creationId xmlns:p14="http://schemas.microsoft.com/office/powerpoint/2010/main" val="3930748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(1 of 4)</a:t>
            </a:r>
          </a:p>
        </p:txBody>
      </p:sp>
      <p:sp>
        <p:nvSpPr>
          <p:cNvPr id="3" name="Content Placeholder 2"/>
          <p:cNvSpPr>
            <a:spLocks noGrp="1"/>
          </p:cNvSpPr>
          <p:nvPr>
            <p:ph idx="1"/>
          </p:nvPr>
        </p:nvSpPr>
        <p:spPr/>
        <p:txBody>
          <a:bodyPr>
            <a:normAutofit/>
          </a:bodyPr>
          <a:lstStyle/>
          <a:p>
            <a:r>
              <a:rPr lang="en-US" dirty="0"/>
              <a:t>An online identity consists of far more than a photo and a brief autobiographical sketch; the elements that constitute a social media identity include a biographical profile, the set of people who form connections, and the information supplied as posts</a:t>
            </a:r>
          </a:p>
          <a:p>
            <a:r>
              <a:rPr lang="en-US" dirty="0"/>
              <a:t>By some estimates, nearly 40% of all online identities are fake</a:t>
            </a:r>
          </a:p>
          <a:p>
            <a:r>
              <a:rPr lang="en-US" dirty="0"/>
              <a:t>False identities are used for nefarious purposes by cyberbullies, criminals, and stalkers</a:t>
            </a:r>
          </a:p>
        </p:txBody>
      </p:sp>
    </p:spTree>
    <p:extLst>
      <p:ext uri="{BB962C8B-B14F-4D97-AF65-F5344CB8AC3E}">
        <p14:creationId xmlns:p14="http://schemas.microsoft.com/office/powerpoint/2010/main" val="1593760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11906"/>
            <a:ext cx="8032638" cy="1004011"/>
          </a:xfrm>
        </p:spPr>
        <p:txBody>
          <a:bodyPr/>
          <a:lstStyle/>
          <a:p>
            <a:r>
              <a:rPr lang="en-US" dirty="0"/>
              <a:t>Identity (2 of 4)</a:t>
            </a:r>
          </a:p>
        </p:txBody>
      </p:sp>
      <p:sp>
        <p:nvSpPr>
          <p:cNvPr id="5" name="Content Placeholder 4"/>
          <p:cNvSpPr>
            <a:spLocks noGrp="1"/>
          </p:cNvSpPr>
          <p:nvPr>
            <p:ph type="body" sz="half" idx="2"/>
          </p:nvPr>
        </p:nvSpPr>
        <p:spPr>
          <a:xfrm>
            <a:off x="124381" y="1548690"/>
            <a:ext cx="6076847" cy="4516574"/>
          </a:xfrm>
        </p:spPr>
        <p:txBody>
          <a:bodyPr>
            <a:noAutofit/>
          </a:bodyPr>
          <a:lstStyle/>
          <a:p>
            <a:pPr marL="457200" indent="-457200">
              <a:buFont typeface="Arial" pitchFamily="34" charset="0"/>
              <a:buChar char="•"/>
            </a:pPr>
            <a:r>
              <a:rPr lang="en-US" sz="2400" dirty="0"/>
              <a:t>The use of </a:t>
            </a:r>
            <a:r>
              <a:rPr lang="en-US" sz="2400" b="1" dirty="0"/>
              <a:t>sockpuppets</a:t>
            </a:r>
            <a:r>
              <a:rPr lang="en-US" sz="2400" dirty="0"/>
              <a:t>—any online identity created and used for purposes of deception—is widespread</a:t>
            </a:r>
          </a:p>
          <a:p>
            <a:pPr marL="285750" indent="-285750">
              <a:buFont typeface="Arial" pitchFamily="34" charset="0"/>
              <a:buChar char="•"/>
            </a:pPr>
            <a:r>
              <a:rPr lang="en-US" sz="2400" b="1" dirty="0"/>
              <a:t>Sockpuppet: </a:t>
            </a:r>
            <a:r>
              <a:rPr lang="en-US" sz="2400" dirty="0"/>
              <a:t>A false identity used for purposes of deception such as:</a:t>
            </a:r>
          </a:p>
          <a:p>
            <a:pPr marL="1257300" lvl="2" indent="-342900">
              <a:buFont typeface="Arial" pitchFamily="34" charset="0"/>
              <a:buChar char="–"/>
            </a:pPr>
            <a:r>
              <a:rPr lang="en-US" sz="2200" dirty="0"/>
              <a:t>To circumvent a suspension or ban from an online group</a:t>
            </a:r>
          </a:p>
          <a:p>
            <a:pPr marL="1257300" lvl="2" indent="-342900">
              <a:buFont typeface="Arial" pitchFamily="34" charset="0"/>
              <a:buChar char="–"/>
            </a:pPr>
            <a:r>
              <a:rPr lang="en-US" sz="2200" dirty="0"/>
              <a:t>For surreptitious self-promotion</a:t>
            </a:r>
          </a:p>
          <a:p>
            <a:pPr marL="1257300" lvl="2" indent="-342900">
              <a:buFont typeface="Arial" pitchFamily="34" charset="0"/>
              <a:buChar char="–"/>
            </a:pPr>
            <a:r>
              <a:rPr lang="en-US" sz="2200" dirty="0"/>
              <a:t>For criminal identity theft</a:t>
            </a:r>
          </a:p>
          <a:p>
            <a:pPr marL="1257300" lvl="2" indent="-342900">
              <a:buFont typeface="Arial" pitchFamily="34" charset="0"/>
              <a:buChar char="–"/>
            </a:pPr>
            <a:r>
              <a:rPr lang="en-US" sz="2200" dirty="0"/>
              <a:t>To stuff online ballot boxes</a:t>
            </a:r>
          </a:p>
        </p:txBody>
      </p:sp>
      <p:pic>
        <p:nvPicPr>
          <p:cNvPr id="3074" name="Picture 2" descr="A photo of a hand with a puppet glove. The supporting text associated with the photo reads &#10;“Sockpuppet: A false identity used for purposes of deception such as:&#10;To circumvent a suspension or ban from an online group&#10;For surreptitious self-promotion&#10;For criminal identity theft&#10;To stuff online ballot box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891" y="2264825"/>
            <a:ext cx="2564506" cy="317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317437"/>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Identity (3 of 4)</a:t>
            </a:r>
          </a:p>
        </p:txBody>
      </p:sp>
      <p:sp>
        <p:nvSpPr>
          <p:cNvPr id="5" name="Content Placeholder 4"/>
          <p:cNvSpPr>
            <a:spLocks noGrp="1"/>
          </p:cNvSpPr>
          <p:nvPr>
            <p:ph idx="1"/>
          </p:nvPr>
        </p:nvSpPr>
        <p:spPr/>
        <p:txBody>
          <a:bodyPr>
            <a:normAutofit/>
          </a:bodyPr>
          <a:lstStyle/>
          <a:p>
            <a:r>
              <a:rPr lang="en-US" dirty="0"/>
              <a:t>Most social media sites provide a </a:t>
            </a:r>
            <a:r>
              <a:rPr lang="en-US" b="1" dirty="0"/>
              <a:t>generic profile image</a:t>
            </a:r>
            <a:r>
              <a:rPr lang="en-US" dirty="0"/>
              <a:t> for users who do not upload a personal photo</a:t>
            </a:r>
          </a:p>
          <a:p>
            <a:r>
              <a:rPr lang="en-US" dirty="0"/>
              <a:t>Users who retain the generic image tend to be newcomers or spammers</a:t>
            </a:r>
          </a:p>
          <a:p>
            <a:r>
              <a:rPr lang="en-US" dirty="0"/>
              <a:t>Most social media profiles include a short, publicly viewable </a:t>
            </a:r>
            <a:r>
              <a:rPr lang="en-US" b="1" dirty="0"/>
              <a:t>tagline</a:t>
            </a:r>
          </a:p>
          <a:p>
            <a:r>
              <a:rPr lang="en-US" dirty="0"/>
              <a:t>Detailed biographical information is generally viewable only by designated connections, depending on the user’s privacy settings</a:t>
            </a:r>
          </a:p>
        </p:txBody>
      </p:sp>
    </p:spTree>
    <p:extLst>
      <p:ext uri="{BB962C8B-B14F-4D97-AF65-F5344CB8AC3E}">
        <p14:creationId xmlns:p14="http://schemas.microsoft.com/office/powerpoint/2010/main" val="3501672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8" y="357626"/>
            <a:ext cx="8044063" cy="803909"/>
          </a:xfrm>
        </p:spPr>
        <p:txBody>
          <a:bodyPr/>
          <a:lstStyle/>
          <a:p>
            <a:r>
              <a:rPr lang="en-US" dirty="0"/>
              <a:t>Identity (4 of 4)</a:t>
            </a:r>
          </a:p>
        </p:txBody>
      </p:sp>
      <p:sp>
        <p:nvSpPr>
          <p:cNvPr id="5" name="Content Placeholder 4"/>
          <p:cNvSpPr>
            <a:spLocks noGrp="1"/>
          </p:cNvSpPr>
          <p:nvPr>
            <p:ph type="body" sz="half" idx="2"/>
          </p:nvPr>
        </p:nvSpPr>
        <p:spPr>
          <a:xfrm>
            <a:off x="620769" y="1282700"/>
            <a:ext cx="8032638" cy="1016000"/>
          </a:xfrm>
        </p:spPr>
        <p:txBody>
          <a:bodyPr>
            <a:noAutofit/>
          </a:bodyPr>
          <a:lstStyle/>
          <a:p>
            <a:pPr marL="457200" indent="-457200">
              <a:buFont typeface="Arial" pitchFamily="34" charset="0"/>
              <a:buChar char="•"/>
            </a:pPr>
            <a:r>
              <a:rPr lang="en-US" sz="2600" dirty="0"/>
              <a:t>Some things to consider when selecting a profile picture:</a:t>
            </a:r>
          </a:p>
        </p:txBody>
      </p:sp>
      <p:pic>
        <p:nvPicPr>
          <p:cNvPr id="6" name="Picture 5" descr="An illustration depicts five photos with various comments. A photo of a smiling professional with comment “What are you wearing?” A photo of a person with comment “What is your facial expression?” A photo of a man holding a coffee glass in hand with comment “What are you holding?” A photo of a man with two hands up in a dancing poses with comment “What are you doing?” A photo of a group of people with wine bottles in hand together posing for a snap, with a comment “Who are you with?” "/>
          <p:cNvPicPr>
            <a:picLocks noChangeAspect="1"/>
          </p:cNvPicPr>
          <p:nvPr/>
        </p:nvPicPr>
        <p:blipFill>
          <a:blip r:embed="rId2" cstate="print"/>
          <a:stretch>
            <a:fillRect/>
          </a:stretch>
        </p:blipFill>
        <p:spPr>
          <a:xfrm>
            <a:off x="178398" y="2613391"/>
            <a:ext cx="8787204" cy="3206019"/>
          </a:xfrm>
          <a:prstGeom prst="rect">
            <a:avLst/>
          </a:prstGeom>
        </p:spPr>
      </p:pic>
    </p:spTree>
    <p:extLst>
      <p:ext uri="{BB962C8B-B14F-4D97-AF65-F5344CB8AC3E}">
        <p14:creationId xmlns:p14="http://schemas.microsoft.com/office/powerpoint/2010/main" val="333011662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Social Media Mix (3 of 4)</a:t>
            </a:r>
          </a:p>
        </p:txBody>
      </p:sp>
      <p:sp>
        <p:nvSpPr>
          <p:cNvPr id="5" name="Content Placeholder 4"/>
          <p:cNvSpPr>
            <a:spLocks noGrp="1"/>
          </p:cNvSpPr>
          <p:nvPr>
            <p:ph idx="1"/>
          </p:nvPr>
        </p:nvSpPr>
        <p:spPr/>
        <p:txBody>
          <a:bodyPr>
            <a:noAutofit/>
          </a:bodyPr>
          <a:lstStyle/>
          <a:p>
            <a:pPr marL="457200" indent="-457200">
              <a:buFont typeface="Arial" pitchFamily="34" charset="0"/>
              <a:buChar char="•"/>
            </a:pPr>
            <a:r>
              <a:rPr lang="en-US" sz="2600" dirty="0"/>
              <a:t>In this unit, social media are categorized into four groups:</a:t>
            </a:r>
          </a:p>
          <a:p>
            <a:pPr marL="914400" lvl="1" indent="-457200">
              <a:buFont typeface="Arial" pitchFamily="34" charset="0"/>
              <a:buChar char="–"/>
            </a:pPr>
            <a:r>
              <a:rPr lang="en-US" sz="2400" dirty="0"/>
              <a:t>Social networking</a:t>
            </a:r>
          </a:p>
          <a:p>
            <a:pPr marL="914400" lvl="1" indent="-457200">
              <a:buFont typeface="Arial" pitchFamily="34" charset="0"/>
              <a:buChar char="–"/>
            </a:pPr>
            <a:r>
              <a:rPr lang="en-US" sz="2400" dirty="0"/>
              <a:t>Geosocial networking</a:t>
            </a:r>
          </a:p>
          <a:p>
            <a:pPr marL="914400" lvl="1" indent="-457200">
              <a:buFont typeface="Arial" pitchFamily="34" charset="0"/>
              <a:buChar char="–"/>
            </a:pPr>
            <a:r>
              <a:rPr lang="en-US" sz="2400" dirty="0"/>
              <a:t>Content communities</a:t>
            </a:r>
          </a:p>
          <a:p>
            <a:pPr marL="914400" lvl="1" indent="-457200">
              <a:buFont typeface="Arial" pitchFamily="34" charset="0"/>
              <a:buChar char="–"/>
            </a:pPr>
            <a:r>
              <a:rPr lang="en-US" sz="2400" dirty="0"/>
              <a:t>Online communications</a:t>
            </a:r>
          </a:p>
        </p:txBody>
      </p:sp>
    </p:spTree>
    <p:extLst>
      <p:ext uri="{BB962C8B-B14F-4D97-AF65-F5344CB8AC3E}">
        <p14:creationId xmlns:p14="http://schemas.microsoft.com/office/powerpoint/2010/main" val="3819479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 (1 of 9)</a:t>
            </a:r>
          </a:p>
        </p:txBody>
      </p:sp>
      <p:sp>
        <p:nvSpPr>
          <p:cNvPr id="4" name="Content Placeholder 3"/>
          <p:cNvSpPr>
            <a:spLocks noGrp="1"/>
          </p:cNvSpPr>
          <p:nvPr>
            <p:ph idx="1"/>
          </p:nvPr>
        </p:nvSpPr>
        <p:spPr/>
        <p:txBody>
          <a:bodyPr>
            <a:normAutofit/>
          </a:bodyPr>
          <a:lstStyle/>
          <a:p>
            <a:r>
              <a:rPr lang="en-US" dirty="0"/>
              <a:t>An online reputation is the impression that is generated by an online persona</a:t>
            </a:r>
          </a:p>
          <a:p>
            <a:r>
              <a:rPr lang="en-US" dirty="0"/>
              <a:t>Many factors can have a negative effect on an individual’s online reputation</a:t>
            </a:r>
          </a:p>
          <a:p>
            <a:pPr lvl="1"/>
            <a:r>
              <a:rPr lang="en-US" b="1" dirty="0"/>
              <a:t>Mistakes</a:t>
            </a:r>
            <a:r>
              <a:rPr lang="en-US" dirty="0"/>
              <a:t> – you may inadvertently post messages, comments, or photos that could be misinterpreted; these can affect public opinion of you</a:t>
            </a:r>
          </a:p>
          <a:p>
            <a:pPr lvl="1"/>
            <a:r>
              <a:rPr lang="en-US" b="1" dirty="0"/>
              <a:t>Defamation</a:t>
            </a:r>
            <a:r>
              <a:rPr lang="en-US" dirty="0"/>
              <a:t> – communicating false statements that damage the reputation of another individual is referred to as </a:t>
            </a:r>
            <a:r>
              <a:rPr lang="en-US" b="1" dirty="0"/>
              <a:t>defamation</a:t>
            </a:r>
          </a:p>
        </p:txBody>
      </p:sp>
    </p:spTree>
    <p:extLst>
      <p:ext uri="{BB962C8B-B14F-4D97-AF65-F5344CB8AC3E}">
        <p14:creationId xmlns:p14="http://schemas.microsoft.com/office/powerpoint/2010/main" val="23518572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 (2 of 9)</a:t>
            </a:r>
          </a:p>
        </p:txBody>
      </p:sp>
      <p:sp>
        <p:nvSpPr>
          <p:cNvPr id="3" name="Content Placeholder 2"/>
          <p:cNvSpPr>
            <a:spLocks noGrp="1"/>
          </p:cNvSpPr>
          <p:nvPr>
            <p:ph idx="1"/>
          </p:nvPr>
        </p:nvSpPr>
        <p:spPr/>
        <p:txBody>
          <a:bodyPr>
            <a:normAutofit/>
          </a:bodyPr>
          <a:lstStyle/>
          <a:p>
            <a:pPr lvl="1"/>
            <a:r>
              <a:rPr lang="en-US" b="1" dirty="0"/>
              <a:t>Impersonation</a:t>
            </a:r>
            <a:r>
              <a:rPr lang="en-US" dirty="0"/>
              <a:t> – deliberately using the name or avatar of another person without his or her consent and with the intent to harm, defraud, or intimidate is called </a:t>
            </a:r>
            <a:r>
              <a:rPr lang="en-US" b="1" dirty="0"/>
              <a:t>impersonation</a:t>
            </a:r>
          </a:p>
          <a:p>
            <a:pPr lvl="1"/>
            <a:r>
              <a:rPr lang="en-US" b="1" dirty="0"/>
              <a:t>Doppelgangers</a:t>
            </a:r>
            <a:r>
              <a:rPr lang="en-US" dirty="0"/>
              <a:t> – Online </a:t>
            </a:r>
            <a:r>
              <a:rPr lang="en-US" b="1" dirty="0"/>
              <a:t>doppelgangers</a:t>
            </a:r>
            <a:r>
              <a:rPr lang="en-US" dirty="0"/>
              <a:t> are two or more online personas with the same name or username; the personas of doppelgangers are sometimes mistaken for each other, and their reputations may become intertwined</a:t>
            </a:r>
          </a:p>
        </p:txBody>
      </p:sp>
    </p:spTree>
    <p:extLst>
      <p:ext uri="{BB962C8B-B14F-4D97-AF65-F5344CB8AC3E}">
        <p14:creationId xmlns:p14="http://schemas.microsoft.com/office/powerpoint/2010/main" val="3675720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Reputation (3 of 9)</a:t>
            </a:r>
          </a:p>
        </p:txBody>
      </p:sp>
      <p:sp>
        <p:nvSpPr>
          <p:cNvPr id="2" name="Content Placeholder 1"/>
          <p:cNvSpPr>
            <a:spLocks noGrp="1"/>
          </p:cNvSpPr>
          <p:nvPr>
            <p:ph idx="1"/>
          </p:nvPr>
        </p:nvSpPr>
        <p:spPr>
          <a:xfrm>
            <a:off x="228600" y="1310707"/>
            <a:ext cx="8763000" cy="4796180"/>
          </a:xfrm>
        </p:spPr>
        <p:txBody>
          <a:bodyPr>
            <a:normAutofit fontScale="77500" lnSpcReduction="20000"/>
          </a:bodyPr>
          <a:lstStyle/>
          <a:p>
            <a:r>
              <a:rPr lang="en-US" sz="3100" b="1" dirty="0"/>
              <a:t>User Profile </a:t>
            </a:r>
          </a:p>
          <a:p>
            <a:pPr lvl="1"/>
            <a:r>
              <a:rPr lang="en-US" sz="2800" dirty="0"/>
              <a:t>Profiles may explicitly state a reputation, such as “avid skier” or “award-winning author.”</a:t>
            </a:r>
          </a:p>
          <a:p>
            <a:r>
              <a:rPr lang="en-US" sz="3100" b="1" dirty="0"/>
              <a:t>Media Presence </a:t>
            </a:r>
          </a:p>
          <a:p>
            <a:pPr lvl="1"/>
            <a:r>
              <a:rPr lang="en-US" sz="2800" dirty="0"/>
              <a:t>Elements of an online reputation are derived from multiple sources, so it includes social media accounts, blogs, and Web sites.</a:t>
            </a:r>
          </a:p>
          <a:p>
            <a:r>
              <a:rPr lang="en-US" sz="3100" b="1" dirty="0"/>
              <a:t>Contacts </a:t>
            </a:r>
          </a:p>
          <a:p>
            <a:pPr lvl="1"/>
            <a:r>
              <a:rPr lang="en-US" sz="2800" dirty="0"/>
              <a:t>People tend to interact with those who share their interests. An individual’s contacts and group associations contribute to the way that individual is regarded by others.</a:t>
            </a:r>
          </a:p>
          <a:p>
            <a:r>
              <a:rPr lang="en-US" sz="3100" b="1" dirty="0"/>
              <a:t>Popularity </a:t>
            </a:r>
          </a:p>
          <a:p>
            <a:pPr lvl="1"/>
            <a:r>
              <a:rPr lang="en-US" sz="2800" dirty="0"/>
              <a:t>The popularity of blogs and Web sites as measured by Alexa and other rating services indicate a person’s relevancy.</a:t>
            </a:r>
          </a:p>
        </p:txBody>
      </p:sp>
    </p:spTree>
    <p:extLst>
      <p:ext uri="{BB962C8B-B14F-4D97-AF65-F5344CB8AC3E}">
        <p14:creationId xmlns:p14="http://schemas.microsoft.com/office/powerpoint/2010/main" val="20409962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Reputation (4 of 9)</a:t>
            </a:r>
          </a:p>
        </p:txBody>
      </p:sp>
      <p:sp>
        <p:nvSpPr>
          <p:cNvPr id="2" name="Content Placeholder 1"/>
          <p:cNvSpPr>
            <a:spLocks noGrp="1"/>
          </p:cNvSpPr>
          <p:nvPr>
            <p:ph idx="1"/>
          </p:nvPr>
        </p:nvSpPr>
        <p:spPr/>
        <p:txBody>
          <a:bodyPr>
            <a:normAutofit/>
          </a:bodyPr>
          <a:lstStyle/>
          <a:p>
            <a:r>
              <a:rPr lang="en-US" sz="2400" b="1" dirty="0"/>
              <a:t>Images </a:t>
            </a:r>
          </a:p>
          <a:p>
            <a:pPr lvl="1"/>
            <a:r>
              <a:rPr lang="en-US" sz="2200" dirty="0"/>
              <a:t>Whether posted by you or by others, images provide clues about a person’s age, ethnicity, personality, and lifestyle. Viewers form opinions based on those images.</a:t>
            </a:r>
          </a:p>
          <a:p>
            <a:r>
              <a:rPr lang="en-US" sz="2400" b="1" dirty="0"/>
              <a:t>Comments </a:t>
            </a:r>
          </a:p>
          <a:p>
            <a:pPr lvl="1"/>
            <a:r>
              <a:rPr lang="en-US" sz="2200" dirty="0"/>
              <a:t>The comments that individuals append to other peoples’ posts, tweets, and blogs contribute to building a reputation within the group of participants.</a:t>
            </a:r>
          </a:p>
          <a:p>
            <a:r>
              <a:rPr lang="en-US" sz="2400" b="1" dirty="0"/>
              <a:t>Google Results</a:t>
            </a:r>
          </a:p>
          <a:p>
            <a:pPr lvl="1"/>
            <a:r>
              <a:rPr lang="en-US" sz="2200" dirty="0"/>
              <a:t> When someone uses Google to search for an individual, the first page of search results forms an impression that may be perceived as the individual’s reputation.</a:t>
            </a:r>
          </a:p>
        </p:txBody>
      </p:sp>
    </p:spTree>
    <p:extLst>
      <p:ext uri="{BB962C8B-B14F-4D97-AF65-F5344CB8AC3E}">
        <p14:creationId xmlns:p14="http://schemas.microsoft.com/office/powerpoint/2010/main" val="21109335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Reputation (5 of 9)</a:t>
            </a:r>
          </a:p>
        </p:txBody>
      </p:sp>
      <p:sp>
        <p:nvSpPr>
          <p:cNvPr id="2" name="Content Placeholder 1"/>
          <p:cNvSpPr>
            <a:spLocks noGrp="1"/>
          </p:cNvSpPr>
          <p:nvPr>
            <p:ph idx="1"/>
          </p:nvPr>
        </p:nvSpPr>
        <p:spPr/>
        <p:txBody>
          <a:bodyPr>
            <a:normAutofit/>
          </a:bodyPr>
          <a:lstStyle/>
          <a:p>
            <a:r>
              <a:rPr lang="en-US" sz="2400" b="1" dirty="0"/>
              <a:t>Expertise</a:t>
            </a:r>
          </a:p>
          <a:p>
            <a:pPr marL="735013">
              <a:buFont typeface="Arial" pitchFamily="34" charset="0"/>
              <a:buChar char="–"/>
            </a:pPr>
            <a:r>
              <a:rPr lang="en-US" sz="1400" dirty="0"/>
              <a:t> </a:t>
            </a:r>
            <a:r>
              <a:rPr lang="en-US" sz="2200" dirty="0"/>
              <a:t>Many reputations are built on knowledge and expertise that are displayed in various online forums, social media, and offline sources.</a:t>
            </a:r>
          </a:p>
          <a:p>
            <a:r>
              <a:rPr lang="en-US" sz="2400" b="1" dirty="0"/>
              <a:t>Posts Words</a:t>
            </a:r>
          </a:p>
          <a:p>
            <a:pPr lvl="1"/>
            <a:r>
              <a:rPr lang="en-US" dirty="0"/>
              <a:t>pictures, and videos that individuals post about themselves are evaluated by others to form an impression that becomes an online reputation.</a:t>
            </a:r>
          </a:p>
        </p:txBody>
      </p:sp>
    </p:spTree>
    <p:extLst>
      <p:ext uri="{BB962C8B-B14F-4D97-AF65-F5344CB8AC3E}">
        <p14:creationId xmlns:p14="http://schemas.microsoft.com/office/powerpoint/2010/main" val="3571426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 (6 of 9)</a:t>
            </a:r>
          </a:p>
        </p:txBody>
      </p:sp>
      <p:sp>
        <p:nvSpPr>
          <p:cNvPr id="4" name="Content Placeholder 3"/>
          <p:cNvSpPr>
            <a:spLocks noGrp="1"/>
          </p:cNvSpPr>
          <p:nvPr>
            <p:ph idx="1"/>
          </p:nvPr>
        </p:nvSpPr>
        <p:spPr/>
        <p:txBody>
          <a:bodyPr>
            <a:normAutofit lnSpcReduction="10000"/>
          </a:bodyPr>
          <a:lstStyle/>
          <a:p>
            <a:r>
              <a:rPr lang="en-US" b="1" dirty="0"/>
              <a:t>Cultivate</a:t>
            </a:r>
            <a:r>
              <a:rPr lang="en-US" dirty="0"/>
              <a:t> your roster of friends.  Don’t be tempted to bump up your numbers by accepting invitations from random avatars operated by spammers.</a:t>
            </a:r>
          </a:p>
          <a:p>
            <a:r>
              <a:rPr lang="en-US" b="1" dirty="0"/>
              <a:t>Search</a:t>
            </a:r>
            <a:r>
              <a:rPr lang="en-US" dirty="0"/>
              <a:t> for your name and make note of any results that might damage your reputation.</a:t>
            </a:r>
          </a:p>
          <a:p>
            <a:r>
              <a:rPr lang="en-US" b="1" dirty="0"/>
              <a:t>Use</a:t>
            </a:r>
            <a:r>
              <a:rPr lang="en-US" dirty="0"/>
              <a:t> Google Alerts to keep informed of information that is posted about you.</a:t>
            </a:r>
          </a:p>
          <a:p>
            <a:r>
              <a:rPr lang="en-US" b="1" dirty="0"/>
              <a:t>Adjust</a:t>
            </a:r>
            <a:r>
              <a:rPr lang="en-US" dirty="0"/>
              <a:t> settings within your social media accounts so that you are notified when you are tagged in photos and videos.</a:t>
            </a:r>
          </a:p>
          <a:p>
            <a:r>
              <a:rPr lang="en-US" altLang="zh-CN" b="1" dirty="0"/>
              <a:t>Don’t</a:t>
            </a:r>
            <a:r>
              <a:rPr lang="en-US" altLang="zh-CN" dirty="0"/>
              <a:t> let your online identities languish.  Add posts regularly.</a:t>
            </a:r>
            <a:endParaRPr lang="en-US" altLang="zh-CN" b="1" dirty="0"/>
          </a:p>
        </p:txBody>
      </p:sp>
    </p:spTree>
    <p:extLst>
      <p:ext uri="{BB962C8B-B14F-4D97-AF65-F5344CB8AC3E}">
        <p14:creationId xmlns:p14="http://schemas.microsoft.com/office/powerpoint/2010/main" val="2961873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 (7 of 9)</a:t>
            </a:r>
          </a:p>
        </p:txBody>
      </p:sp>
      <p:sp>
        <p:nvSpPr>
          <p:cNvPr id="4" name="Content Placeholder 3"/>
          <p:cNvSpPr>
            <a:spLocks noGrp="1"/>
          </p:cNvSpPr>
          <p:nvPr>
            <p:ph idx="1"/>
          </p:nvPr>
        </p:nvSpPr>
        <p:spPr/>
        <p:txBody>
          <a:bodyPr>
            <a:normAutofit lnSpcReduction="10000"/>
          </a:bodyPr>
          <a:lstStyle/>
          <a:p>
            <a:r>
              <a:rPr lang="en-US" b="1" dirty="0"/>
              <a:t>Check</a:t>
            </a:r>
            <a:r>
              <a:rPr lang="en-US" dirty="0"/>
              <a:t> all your social media sites periodically to make sure they have not been compromised by identity thieves.</a:t>
            </a:r>
          </a:p>
          <a:p>
            <a:r>
              <a:rPr lang="en-US" b="1" dirty="0"/>
              <a:t>Maintain</a:t>
            </a:r>
            <a:r>
              <a:rPr lang="en-US" dirty="0"/>
              <a:t> a consistent user name and identity across sites-especially those that are open to the public. </a:t>
            </a:r>
          </a:p>
          <a:p>
            <a:r>
              <a:rPr lang="en-US" b="1" dirty="0"/>
              <a:t>Remove</a:t>
            </a:r>
            <a:r>
              <a:rPr lang="en-US" dirty="0"/>
              <a:t> posts, comments, photos, and blog entries that don’t portray your desired online image.</a:t>
            </a:r>
          </a:p>
          <a:p>
            <a:r>
              <a:rPr lang="en-US" b="1" dirty="0"/>
              <a:t>Push</a:t>
            </a:r>
            <a:r>
              <a:rPr lang="en-US" dirty="0"/>
              <a:t> enough positive information to the top of your Google search results to obscure any negative content that relates to you.</a:t>
            </a:r>
          </a:p>
          <a:p>
            <a:r>
              <a:rPr lang="en-US" b="1" dirty="0"/>
              <a:t>Separate</a:t>
            </a:r>
            <a:r>
              <a:rPr lang="en-US" dirty="0"/>
              <a:t> your professional sites from your personal sites and keep posts appropriate to each.</a:t>
            </a:r>
            <a:endParaRPr lang="en-US" b="1" dirty="0"/>
          </a:p>
        </p:txBody>
      </p:sp>
    </p:spTree>
    <p:extLst>
      <p:ext uri="{BB962C8B-B14F-4D97-AF65-F5344CB8AC3E}">
        <p14:creationId xmlns:p14="http://schemas.microsoft.com/office/powerpoint/2010/main" val="8626448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 (8 of 9)</a:t>
            </a:r>
          </a:p>
        </p:txBody>
      </p:sp>
      <p:sp>
        <p:nvSpPr>
          <p:cNvPr id="4" name="Content Placeholder 3"/>
          <p:cNvSpPr>
            <a:spLocks noGrp="1"/>
          </p:cNvSpPr>
          <p:nvPr>
            <p:ph idx="1"/>
          </p:nvPr>
        </p:nvSpPr>
        <p:spPr/>
        <p:txBody>
          <a:bodyPr>
            <a:normAutofit/>
          </a:bodyPr>
          <a:lstStyle/>
          <a:p>
            <a:r>
              <a:rPr lang="en-US" b="1" dirty="0"/>
              <a:t>Consider </a:t>
            </a:r>
            <a:r>
              <a:rPr lang="en-US" dirty="0"/>
              <a:t>buying domain names that contain your real name.</a:t>
            </a:r>
          </a:p>
          <a:p>
            <a:r>
              <a:rPr lang="en-US" b="1" dirty="0"/>
              <a:t>Establish</a:t>
            </a:r>
            <a:r>
              <a:rPr lang="en-US" dirty="0"/>
              <a:t> accounts on all the popular social media sites so that others cannot impersonate you there.</a:t>
            </a:r>
          </a:p>
          <a:p>
            <a:r>
              <a:rPr lang="en-US" b="1" dirty="0"/>
              <a:t>Maintain</a:t>
            </a:r>
            <a:r>
              <a:rPr lang="en-US" dirty="0"/>
              <a:t> civil discourse.  Democracies promote free speech, but there are legal and cultural limits.  You must be alert, within all of your networking circles, for the norms regarding speech that is acceptable and speech that is not.</a:t>
            </a:r>
            <a:endParaRPr lang="en-US" b="1" dirty="0"/>
          </a:p>
        </p:txBody>
      </p:sp>
    </p:spTree>
    <p:extLst>
      <p:ext uri="{BB962C8B-B14F-4D97-AF65-F5344CB8AC3E}">
        <p14:creationId xmlns:p14="http://schemas.microsoft.com/office/powerpoint/2010/main" val="15824922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Reputation (9 of 9)</a:t>
            </a:r>
          </a:p>
        </p:txBody>
      </p:sp>
      <p:pic>
        <p:nvPicPr>
          <p:cNvPr id="6" name="Picture 5" descr="An illustration depicts the reputation management best practices with an illustration of callouts with images of magnifying glass, mail, people and thumbs up. The best practices listed read as follows: &#10;“Cultivate your roster of friends. Don’t be tempted to bump up your numbers by accepting invitations from random avatars operated by spammers.&#10;Search for your name and make note of any results that might damage your reputation. &#10;Use Google Alerts to keep informed of information that is posted about you.&#10;Adjust settings within your social media accounts so that you are notified when you are tagged in photos and videos. &#10;Don’t let your online identities languish. Add posts regularly. &#10;Check all your social media sites periodically to make sure they have not been compromised by identity thieves.&#10;Maintain a consistent user name and identity across sites—especially those that are open to the public.&#10;Remove posts, comments, photos, and blog entries that don’t portray your desired online image.&#10;Push enough positive information to the top of your Google search results to obscure any negative content that relates to you. &#10;Separate your professional sites from your personal sites and keep posts appropriate to each.&#10;Consider buying domain names that contain your real name. &#10;Establish accounts on all the popular social media sites so that others cannot impersonate you there.&#10;Maintain civil discourse. Democracies promote free speech, but there are legal and cultural limits. You must be alert, within all of your networking circles, for the norms regarding speech that is acceptable and speech that is not.”"/>
          <p:cNvPicPr>
            <a:picLocks noChangeAspect="1"/>
          </p:cNvPicPr>
          <p:nvPr/>
        </p:nvPicPr>
        <p:blipFill>
          <a:blip r:embed="rId2" cstate="print"/>
          <a:srcRect t="75556"/>
          <a:stretch>
            <a:fillRect/>
          </a:stretch>
        </p:blipFill>
        <p:spPr>
          <a:xfrm>
            <a:off x="537993" y="1632244"/>
            <a:ext cx="8068014" cy="3593513"/>
          </a:xfrm>
          <a:prstGeom prst="rect">
            <a:avLst/>
          </a:prstGeom>
        </p:spPr>
      </p:pic>
    </p:spTree>
    <p:extLst>
      <p:ext uri="{BB962C8B-B14F-4D97-AF65-F5344CB8AC3E}">
        <p14:creationId xmlns:p14="http://schemas.microsoft.com/office/powerpoint/2010/main" val="2321541868"/>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69" y="65527"/>
            <a:ext cx="8032638" cy="759973"/>
          </a:xfrm>
        </p:spPr>
        <p:txBody>
          <a:bodyPr/>
          <a:lstStyle/>
          <a:p>
            <a:r>
              <a:rPr lang="en-US" dirty="0"/>
              <a:t>Privacy (1 of 6)</a:t>
            </a:r>
          </a:p>
        </p:txBody>
      </p:sp>
      <p:sp>
        <p:nvSpPr>
          <p:cNvPr id="7" name="Content Placeholder 6"/>
          <p:cNvSpPr>
            <a:spLocks noGrp="1"/>
          </p:cNvSpPr>
          <p:nvPr>
            <p:ph type="body" sz="half" idx="2"/>
          </p:nvPr>
        </p:nvSpPr>
        <p:spPr>
          <a:xfrm>
            <a:off x="284205" y="850900"/>
            <a:ext cx="8748584" cy="3014668"/>
          </a:xfrm>
        </p:spPr>
        <p:txBody>
          <a:bodyPr>
            <a:noAutofit/>
          </a:bodyPr>
          <a:lstStyle/>
          <a:p>
            <a:pPr marL="457200" indent="-457200">
              <a:buFont typeface="Arial" pitchFamily="34" charset="0"/>
              <a:buChar char="•"/>
            </a:pPr>
            <a:r>
              <a:rPr lang="en-US" sz="2600" b="1" dirty="0"/>
              <a:t>Privacy</a:t>
            </a:r>
            <a:r>
              <a:rPr lang="en-US" sz="2600" dirty="0"/>
              <a:t> is “the right to be left alone”</a:t>
            </a:r>
          </a:p>
          <a:p>
            <a:pPr marL="457200" indent="-457200">
              <a:buFont typeface="Arial" pitchFamily="34" charset="0"/>
              <a:buChar char="•"/>
            </a:pPr>
            <a:r>
              <a:rPr lang="en-US" sz="2600" dirty="0"/>
              <a:t>Individuals can control their own </a:t>
            </a:r>
            <a:r>
              <a:rPr lang="en-US" sz="2600" b="1" dirty="0"/>
              <a:t>personally identifiable information</a:t>
            </a:r>
            <a:r>
              <a:rPr lang="en-US" sz="2600" dirty="0"/>
              <a:t> (PII) to limit when they can be identified, tracked, or contacted</a:t>
            </a:r>
          </a:p>
          <a:p>
            <a:pPr marL="457200" indent="-457200">
              <a:buFont typeface="Arial" pitchFamily="34" charset="0"/>
              <a:buChar char="•"/>
            </a:pPr>
            <a:r>
              <a:rPr lang="en-US" sz="2600" dirty="0"/>
              <a:t>Most social media services have a written </a:t>
            </a:r>
            <a:r>
              <a:rPr lang="en-US" sz="2600" b="1" dirty="0"/>
              <a:t>privacy policy</a:t>
            </a:r>
            <a:r>
              <a:rPr lang="en-US" sz="2600" dirty="0"/>
              <a:t> that states how PII data is handled and how long it is stored</a:t>
            </a:r>
          </a:p>
        </p:txBody>
      </p:sp>
      <p:pic>
        <p:nvPicPr>
          <p:cNvPr id="8" name="Picture 7" descr="A screenshot of a Facebook page shows the how to access the privacy settings. At the top of the page is a search box followed by multiple buttons. The supporting text pointing the button to the right end of the page reads “Facebook privacy settings can be accessed from the menu bar.”  The left pane of the window shows multiple options. The supporting text pointing the option “Privacy” reads “This option displays your privacy settings.” The right pane of the window displays the different privacy settings and tools. "/>
          <p:cNvPicPr>
            <a:picLocks noChangeAspect="1"/>
          </p:cNvPicPr>
          <p:nvPr/>
        </p:nvPicPr>
        <p:blipFill>
          <a:blip r:embed="rId2" cstate="print"/>
          <a:stretch>
            <a:fillRect/>
          </a:stretch>
        </p:blipFill>
        <p:spPr>
          <a:xfrm>
            <a:off x="2842053" y="3976795"/>
            <a:ext cx="4065373" cy="2154520"/>
          </a:xfrm>
          <a:prstGeom prst="rect">
            <a:avLst/>
          </a:prstGeom>
        </p:spPr>
      </p:pic>
    </p:spTree>
    <p:extLst>
      <p:ext uri="{BB962C8B-B14F-4D97-AF65-F5344CB8AC3E}">
        <p14:creationId xmlns:p14="http://schemas.microsoft.com/office/powerpoint/2010/main" val="284875418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Social Media Mix (4 of 4)</a:t>
            </a:r>
          </a:p>
        </p:txBody>
      </p:sp>
      <p:graphicFrame>
        <p:nvGraphicFramePr>
          <p:cNvPr id="6" name="Table 5"/>
          <p:cNvGraphicFramePr>
            <a:graphicFrameLocks noGrp="1"/>
          </p:cNvGraphicFramePr>
          <p:nvPr>
            <p:extLst>
              <p:ext uri="{D42A27DB-BD31-4B8C-83A1-F6EECF244321}">
                <p14:modId xmlns:p14="http://schemas.microsoft.com/office/powerpoint/2010/main" val="1717546861"/>
              </p:ext>
            </p:extLst>
          </p:nvPr>
        </p:nvGraphicFramePr>
        <p:xfrm>
          <a:off x="283030" y="1614714"/>
          <a:ext cx="8458199" cy="4297680"/>
        </p:xfrm>
        <a:graphic>
          <a:graphicData uri="http://schemas.openxmlformats.org/drawingml/2006/table">
            <a:tbl>
              <a:tblPr firstRow="1" bandRow="1">
                <a:tableStyleId>{5940675A-B579-460E-94D1-54222C63F5DA}</a:tableStyleId>
              </a:tblPr>
              <a:tblGrid>
                <a:gridCol w="1932982">
                  <a:extLst>
                    <a:ext uri="{9D8B030D-6E8A-4147-A177-3AD203B41FA5}">
                      <a16:colId xmlns:a16="http://schemas.microsoft.com/office/drawing/2014/main" val="20000"/>
                    </a:ext>
                  </a:extLst>
                </a:gridCol>
                <a:gridCol w="1891903">
                  <a:extLst>
                    <a:ext uri="{9D8B030D-6E8A-4147-A177-3AD203B41FA5}">
                      <a16:colId xmlns:a16="http://schemas.microsoft.com/office/drawing/2014/main" val="20001"/>
                    </a:ext>
                  </a:extLst>
                </a:gridCol>
                <a:gridCol w="2141114">
                  <a:extLst>
                    <a:ext uri="{9D8B030D-6E8A-4147-A177-3AD203B41FA5}">
                      <a16:colId xmlns:a16="http://schemas.microsoft.com/office/drawing/2014/main" val="20002"/>
                    </a:ext>
                  </a:extLst>
                </a:gridCol>
                <a:gridCol w="2492200">
                  <a:extLst>
                    <a:ext uri="{9D8B030D-6E8A-4147-A177-3AD203B41FA5}">
                      <a16:colId xmlns:a16="http://schemas.microsoft.com/office/drawing/2014/main" val="20003"/>
                    </a:ext>
                  </a:extLst>
                </a:gridCol>
              </a:tblGrid>
              <a:tr h="370840">
                <a:tc>
                  <a:txBody>
                    <a:bodyPr/>
                    <a:lstStyle/>
                    <a:p>
                      <a:pPr algn="ctr"/>
                      <a:r>
                        <a:rPr lang="en-US" sz="1200" b="1" i="0" u="none" strike="noStrike" kern="1200" baseline="0" dirty="0">
                          <a:solidFill>
                            <a:schemeClr val="bg1"/>
                          </a:solidFill>
                          <a:latin typeface="Arial" pitchFamily="34" charset="0"/>
                          <a:ea typeface="+mn-ea"/>
                          <a:cs typeface="Arial" pitchFamily="34" charset="0"/>
                        </a:rPr>
                        <a:t>SOCIAL</a:t>
                      </a:r>
                    </a:p>
                    <a:p>
                      <a:pPr algn="ctr"/>
                      <a:r>
                        <a:rPr lang="en-US" sz="1200" b="1" i="0" u="none" strike="noStrike" kern="1200" baseline="0" dirty="0">
                          <a:solidFill>
                            <a:schemeClr val="bg1"/>
                          </a:solidFill>
                          <a:latin typeface="Arial" pitchFamily="34" charset="0"/>
                          <a:ea typeface="+mn-ea"/>
                          <a:cs typeface="Arial" pitchFamily="34" charset="0"/>
                        </a:rPr>
                        <a:t>NETWORKING</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a:solidFill>
                            <a:schemeClr val="bg1"/>
                          </a:solidFill>
                          <a:latin typeface="Arial" pitchFamily="34" charset="0"/>
                          <a:ea typeface="+mn-ea"/>
                          <a:cs typeface="Arial" pitchFamily="34" charset="0"/>
                        </a:rPr>
                        <a:t>GEOSOCIAL</a:t>
                      </a:r>
                    </a:p>
                    <a:p>
                      <a:pPr algn="ctr"/>
                      <a:r>
                        <a:rPr lang="en-US" sz="1200" b="1" i="0" u="none" strike="noStrike" kern="1200" baseline="0" dirty="0">
                          <a:solidFill>
                            <a:schemeClr val="bg1"/>
                          </a:solidFill>
                          <a:latin typeface="Arial" pitchFamily="34" charset="0"/>
                          <a:ea typeface="+mn-ea"/>
                          <a:cs typeface="Arial" pitchFamily="34" charset="0"/>
                        </a:rPr>
                        <a:t>NETWORKING</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a:solidFill>
                            <a:schemeClr val="bg1"/>
                          </a:solidFill>
                          <a:latin typeface="Arial" pitchFamily="34" charset="0"/>
                          <a:ea typeface="+mn-ea"/>
                          <a:cs typeface="Arial" pitchFamily="34" charset="0"/>
                        </a:rPr>
                        <a:t>CONTENT</a:t>
                      </a:r>
                    </a:p>
                    <a:p>
                      <a:pPr algn="ctr"/>
                      <a:r>
                        <a:rPr lang="en-US" sz="1200" b="1" i="0" u="none" strike="noStrike" kern="1200" baseline="0" dirty="0">
                          <a:solidFill>
                            <a:schemeClr val="bg1"/>
                          </a:solidFill>
                          <a:latin typeface="Arial" pitchFamily="34" charset="0"/>
                          <a:ea typeface="+mn-ea"/>
                          <a:cs typeface="Arial" pitchFamily="34" charset="0"/>
                        </a:rPr>
                        <a:t>COMMUNITIES</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a:solidFill>
                            <a:schemeClr val="bg1"/>
                          </a:solidFill>
                          <a:latin typeface="Arial" pitchFamily="34" charset="0"/>
                          <a:ea typeface="+mn-ea"/>
                          <a:cs typeface="Arial" pitchFamily="34" charset="0"/>
                        </a:rPr>
                        <a:t>ONLINE</a:t>
                      </a:r>
                    </a:p>
                    <a:p>
                      <a:pPr algn="ctr"/>
                      <a:r>
                        <a:rPr lang="en-US" sz="1200" b="1" i="0" u="none" strike="noStrike" kern="1200" baseline="0" dirty="0">
                          <a:solidFill>
                            <a:schemeClr val="bg1"/>
                          </a:solidFill>
                          <a:latin typeface="Arial" pitchFamily="34" charset="0"/>
                          <a:ea typeface="+mn-ea"/>
                          <a:cs typeface="Arial" pitchFamily="34" charset="0"/>
                        </a:rPr>
                        <a:t>COMMUNICATION</a:t>
                      </a:r>
                      <a:endParaRPr lang="en-US" sz="1200" b="1" dirty="0">
                        <a:solidFill>
                          <a:schemeClr val="bg1"/>
                        </a:solidFill>
                        <a:latin typeface="Arial" pitchFamily="34" charset="0"/>
                        <a:cs typeface="Arial" pitchFamily="34" charset="0"/>
                      </a:endParaRPr>
                    </a:p>
                  </a:txBody>
                  <a:tcPr>
                    <a:solidFill>
                      <a:srgbClr val="845951"/>
                    </a:solidFill>
                  </a:tcPr>
                </a:tc>
                <a:extLst>
                  <a:ext uri="{0D108BD9-81ED-4DB2-BD59-A6C34878D82A}">
                    <a16:rowId xmlns:a16="http://schemas.microsoft.com/office/drawing/2014/main" val="10000"/>
                  </a:ext>
                </a:extLst>
              </a:tr>
              <a:tr h="370840">
                <a:tc>
                  <a:txBody>
                    <a:bodyPr/>
                    <a:lstStyle/>
                    <a:p>
                      <a:r>
                        <a:rPr lang="en-US" sz="1200" b="1" i="0" u="none" strike="noStrike" kern="1200" baseline="0" dirty="0">
                          <a:solidFill>
                            <a:schemeClr val="tx1"/>
                          </a:solidFill>
                          <a:latin typeface="Arial" pitchFamily="34" charset="0"/>
                          <a:ea typeface="+mn-ea"/>
                          <a:cs typeface="Arial" pitchFamily="34" charset="0"/>
                        </a:rPr>
                        <a:t>Good for:</a:t>
                      </a:r>
                    </a:p>
                    <a:p>
                      <a:r>
                        <a:rPr lang="en-US" sz="1200" b="1" i="0" u="none" strike="noStrike" kern="1200" baseline="0" dirty="0">
                          <a:solidFill>
                            <a:schemeClr val="tx1"/>
                          </a:solidFill>
                          <a:latin typeface="Arial" pitchFamily="34" charset="0"/>
                          <a:ea typeface="+mn-ea"/>
                          <a:cs typeface="Arial" pitchFamily="34" charset="0"/>
                        </a:rPr>
                        <a:t>Creating an online Presence </a:t>
                      </a:r>
                    </a:p>
                    <a:p>
                      <a:r>
                        <a:rPr lang="en-US" sz="1200" b="1" i="0" u="none" strike="noStrike" kern="1200" baseline="0" dirty="0">
                          <a:solidFill>
                            <a:schemeClr val="tx1"/>
                          </a:solidFill>
                          <a:latin typeface="Arial" pitchFamily="34" charset="0"/>
                          <a:ea typeface="+mn-ea"/>
                          <a:cs typeface="Arial" pitchFamily="34" charset="0"/>
                        </a:rPr>
                        <a:t>Connecting with friends and family</a:t>
                      </a:r>
                      <a:endParaRPr lang="en-US" sz="1200" dirty="0">
                        <a:latin typeface="Arial" pitchFamily="34" charset="0"/>
                        <a:cs typeface="Arial" pitchFamily="34" charset="0"/>
                      </a:endParaRPr>
                    </a:p>
                  </a:txBody>
                  <a:tcPr/>
                </a:tc>
                <a:tc>
                  <a:txBody>
                    <a:bodyPr/>
                    <a:lstStyle/>
                    <a:p>
                      <a:r>
                        <a:rPr lang="en-US" sz="1200" b="1" i="0" u="none" strike="noStrike" kern="1200" baseline="0" dirty="0">
                          <a:solidFill>
                            <a:schemeClr val="tx1"/>
                          </a:solidFill>
                          <a:latin typeface="Arial" pitchFamily="34" charset="0"/>
                          <a:ea typeface="+mn-ea"/>
                          <a:cs typeface="Arial" pitchFamily="34" charset="0"/>
                        </a:rPr>
                        <a:t>Good for:</a:t>
                      </a:r>
                    </a:p>
                    <a:p>
                      <a:r>
                        <a:rPr lang="en-US" sz="1200" b="1" i="0" u="none" strike="noStrike" kern="1200" baseline="0" dirty="0">
                          <a:solidFill>
                            <a:schemeClr val="tx1"/>
                          </a:solidFill>
                          <a:latin typeface="Arial" pitchFamily="34" charset="0"/>
                          <a:ea typeface="+mn-ea"/>
                          <a:cs typeface="Arial" pitchFamily="34" charset="0"/>
                        </a:rPr>
                        <a:t>Locating places,</a:t>
                      </a:r>
                    </a:p>
                    <a:p>
                      <a:r>
                        <a:rPr lang="en-US" sz="1200" b="1" i="0" u="none" strike="noStrike" kern="1200" baseline="0" dirty="0">
                          <a:solidFill>
                            <a:schemeClr val="tx1"/>
                          </a:solidFill>
                          <a:latin typeface="Arial" pitchFamily="34" charset="0"/>
                          <a:ea typeface="+mn-ea"/>
                          <a:cs typeface="Arial" pitchFamily="34" charset="0"/>
                        </a:rPr>
                        <a:t>people, and events</a:t>
                      </a:r>
                      <a:endParaRPr lang="en-US" sz="1200" dirty="0">
                        <a:latin typeface="Arial" pitchFamily="34" charset="0"/>
                        <a:cs typeface="Arial" pitchFamily="34" charset="0"/>
                      </a:endParaRPr>
                    </a:p>
                  </a:txBody>
                  <a:tcPr/>
                </a:tc>
                <a:tc>
                  <a:txBody>
                    <a:bodyPr/>
                    <a:lstStyle/>
                    <a:p>
                      <a:r>
                        <a:rPr lang="en-US" sz="1200" b="1" i="0" u="none" strike="noStrike" kern="1200" baseline="0" dirty="0">
                          <a:solidFill>
                            <a:schemeClr val="tx1"/>
                          </a:solidFill>
                          <a:latin typeface="Arial" pitchFamily="34" charset="0"/>
                          <a:ea typeface="+mn-ea"/>
                          <a:cs typeface="Arial" pitchFamily="34" charset="0"/>
                        </a:rPr>
                        <a:t>Good for:</a:t>
                      </a:r>
                    </a:p>
                    <a:p>
                      <a:r>
                        <a:rPr lang="en-US" sz="1200" b="1" i="0" u="none" strike="noStrike" kern="1200" baseline="0" dirty="0">
                          <a:solidFill>
                            <a:schemeClr val="tx1"/>
                          </a:solidFill>
                          <a:latin typeface="Arial" pitchFamily="34" charset="0"/>
                          <a:ea typeface="+mn-ea"/>
                          <a:cs typeface="Arial" pitchFamily="34" charset="0"/>
                        </a:rPr>
                        <a:t>Sharing user generated</a:t>
                      </a:r>
                    </a:p>
                    <a:p>
                      <a:r>
                        <a:rPr lang="en-US" sz="1200" b="1" i="0" u="none" strike="noStrike" kern="1200" baseline="0" dirty="0">
                          <a:solidFill>
                            <a:schemeClr val="tx1"/>
                          </a:solidFill>
                          <a:latin typeface="Arial" pitchFamily="34" charset="0"/>
                          <a:ea typeface="+mn-ea"/>
                          <a:cs typeface="Arial" pitchFamily="34" charset="0"/>
                        </a:rPr>
                        <a:t>media and topical information</a:t>
                      </a:r>
                    </a:p>
                    <a:p>
                      <a:endParaRPr lang="en-US" sz="1200" b="1" i="0" u="none" strike="noStrike" kern="1200" baseline="0" dirty="0">
                        <a:solidFill>
                          <a:schemeClr val="tx1"/>
                        </a:solidFill>
                        <a:latin typeface="Arial" pitchFamily="34" charset="0"/>
                        <a:ea typeface="+mn-ea"/>
                        <a:cs typeface="Arial" pitchFamily="34" charset="0"/>
                      </a:endParaRPr>
                    </a:p>
                    <a:p>
                      <a:r>
                        <a:rPr lang="en-US" sz="1200" b="1" i="0" u="none" strike="noStrike" kern="1200" baseline="0" dirty="0">
                          <a:solidFill>
                            <a:schemeClr val="tx1"/>
                          </a:solidFill>
                          <a:latin typeface="Arial" pitchFamily="34" charset="0"/>
                          <a:ea typeface="+mn-ea"/>
                          <a:cs typeface="Arial" pitchFamily="34" charset="0"/>
                        </a:rPr>
                        <a:t>Ratings</a:t>
                      </a:r>
                    </a:p>
                    <a:p>
                      <a:endParaRPr lang="en-US" sz="1200" b="1" i="0" u="none" strike="noStrike" kern="1200" baseline="0" dirty="0">
                        <a:solidFill>
                          <a:schemeClr val="tx1"/>
                        </a:solidFill>
                        <a:latin typeface="Arial" pitchFamily="34" charset="0"/>
                        <a:ea typeface="+mn-ea"/>
                        <a:cs typeface="Arial" pitchFamily="34" charset="0"/>
                      </a:endParaRPr>
                    </a:p>
                    <a:p>
                      <a:r>
                        <a:rPr lang="en-US" sz="1200" b="1" i="0" u="none" strike="noStrike" kern="1200" baseline="0" dirty="0">
                          <a:solidFill>
                            <a:schemeClr val="tx1"/>
                          </a:solidFill>
                          <a:latin typeface="Arial" pitchFamily="34" charset="0"/>
                          <a:ea typeface="+mn-ea"/>
                          <a:cs typeface="Arial" pitchFamily="34" charset="0"/>
                        </a:rPr>
                        <a:t>Spreading a message</a:t>
                      </a:r>
                      <a:endParaRPr lang="en-US" sz="1200" dirty="0">
                        <a:latin typeface="Arial" pitchFamily="34" charset="0"/>
                        <a:cs typeface="Arial" pitchFamily="34" charset="0"/>
                      </a:endParaRPr>
                    </a:p>
                  </a:txBody>
                  <a:tcPr/>
                </a:tc>
                <a:tc>
                  <a:txBody>
                    <a:bodyPr/>
                    <a:lstStyle/>
                    <a:p>
                      <a:r>
                        <a:rPr lang="en-US" sz="1200" b="1" i="0" u="none" strike="noStrike" kern="1200" baseline="0" dirty="0">
                          <a:solidFill>
                            <a:schemeClr val="tx1"/>
                          </a:solidFill>
                          <a:latin typeface="Arial" pitchFamily="34" charset="0"/>
                          <a:ea typeface="+mn-ea"/>
                          <a:cs typeface="Arial" pitchFamily="34" charset="0"/>
                        </a:rPr>
                        <a:t>Good for:</a:t>
                      </a:r>
                    </a:p>
                    <a:p>
                      <a:r>
                        <a:rPr lang="en-US" sz="1200" b="1" i="0" u="none" strike="noStrike" kern="1200" baseline="0" dirty="0">
                          <a:solidFill>
                            <a:schemeClr val="tx1"/>
                          </a:solidFill>
                          <a:latin typeface="Arial" pitchFamily="34" charset="0"/>
                          <a:ea typeface="+mn-ea"/>
                          <a:cs typeface="Arial" pitchFamily="34" charset="0"/>
                        </a:rPr>
                        <a:t>One-to-one, real-time</a:t>
                      </a:r>
                    </a:p>
                    <a:p>
                      <a:r>
                        <a:rPr lang="en-US" sz="1200" b="1" i="0" u="none" strike="noStrike" kern="1200" baseline="0" dirty="0">
                          <a:solidFill>
                            <a:schemeClr val="tx1"/>
                          </a:solidFill>
                          <a:latin typeface="Arial" pitchFamily="34" charset="0"/>
                          <a:ea typeface="+mn-ea"/>
                          <a:cs typeface="Arial" pitchFamily="34" charset="0"/>
                        </a:rPr>
                        <a:t>communication</a:t>
                      </a:r>
                    </a:p>
                    <a:p>
                      <a:endParaRPr lang="en-US" sz="1200" b="1" i="0" u="none" strike="noStrike" kern="1200" baseline="0" dirty="0">
                        <a:solidFill>
                          <a:schemeClr val="tx1"/>
                        </a:solidFill>
                        <a:latin typeface="Arial" pitchFamily="34" charset="0"/>
                        <a:ea typeface="+mn-ea"/>
                        <a:cs typeface="Arial" pitchFamily="34" charset="0"/>
                      </a:endParaRPr>
                    </a:p>
                    <a:p>
                      <a:r>
                        <a:rPr lang="en-US" sz="1200" b="1" i="0" u="none" strike="noStrike" kern="1200" baseline="0" dirty="0">
                          <a:solidFill>
                            <a:schemeClr val="tx1"/>
                          </a:solidFill>
                          <a:latin typeface="Arial" pitchFamily="34" charset="0"/>
                          <a:ea typeface="+mn-ea"/>
                          <a:cs typeface="Arial" pitchFamily="34" charset="0"/>
                        </a:rPr>
                        <a:t>Asynchronous</a:t>
                      </a:r>
                    </a:p>
                    <a:p>
                      <a:r>
                        <a:rPr lang="en-US" sz="1200" b="1" i="0" u="none" strike="noStrike" kern="1200" baseline="0" dirty="0">
                          <a:solidFill>
                            <a:schemeClr val="tx1"/>
                          </a:solidFill>
                          <a:latin typeface="Arial" pitchFamily="34" charset="0"/>
                          <a:ea typeface="+mn-ea"/>
                          <a:cs typeface="Arial" pitchFamily="34" charset="0"/>
                        </a:rPr>
                        <a:t>messaging</a:t>
                      </a:r>
                      <a:endParaRPr lang="en-US" sz="1200" dirty="0">
                        <a:latin typeface="Arial" pitchFamily="34" charset="0"/>
                        <a:cs typeface="Arial" pitchFamily="34" charset="0"/>
                      </a:endParaRPr>
                    </a:p>
                  </a:txBody>
                  <a:tcPr/>
                </a:tc>
                <a:extLst>
                  <a:ext uri="{0D108BD9-81ED-4DB2-BD59-A6C34878D82A}">
                    <a16:rowId xmlns:a16="http://schemas.microsoft.com/office/drawing/2014/main" val="10001"/>
                  </a:ext>
                </a:extLst>
              </a:tr>
              <a:tr h="370840">
                <a:tc>
                  <a:txBody>
                    <a:bodyPr/>
                    <a:lstStyle/>
                    <a:p>
                      <a:r>
                        <a:rPr lang="en-US" sz="1200" b="1" i="0" u="none" strike="noStrike" kern="1200" baseline="0" dirty="0">
                          <a:solidFill>
                            <a:schemeClr val="tx1"/>
                          </a:solidFill>
                          <a:latin typeface="Arial" pitchFamily="34" charset="0"/>
                          <a:ea typeface="+mn-ea"/>
                          <a:cs typeface="Arial" pitchFamily="34" charset="0"/>
                        </a:rPr>
                        <a:t>Examples:</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Facebook</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Google+</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Classmates.com</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Ello</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LinkedIn</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Twitter</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Tumblr</a:t>
                      </a:r>
                      <a:endParaRPr lang="en-US" sz="1200" dirty="0">
                        <a:latin typeface="Arial" pitchFamily="34" charset="0"/>
                        <a:cs typeface="Arial" pitchFamily="34" charset="0"/>
                      </a:endParaRPr>
                    </a:p>
                  </a:txBody>
                  <a:tcPr/>
                </a:tc>
                <a:tc>
                  <a:txBody>
                    <a:bodyPr/>
                    <a:lstStyle/>
                    <a:p>
                      <a:r>
                        <a:rPr lang="en-US" sz="1200" b="1" i="0" u="none" strike="noStrike" kern="1200" baseline="0" dirty="0">
                          <a:solidFill>
                            <a:schemeClr val="tx1"/>
                          </a:solidFill>
                          <a:latin typeface="Arial" pitchFamily="34" charset="0"/>
                          <a:ea typeface="+mn-ea"/>
                          <a:cs typeface="Arial" pitchFamily="34" charset="0"/>
                        </a:rPr>
                        <a:t>Examples:</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Yelp</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Foursquare</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Yik Yak</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Nearby</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Pebblee</a:t>
                      </a:r>
                      <a:endParaRPr lang="en-US" sz="1200" dirty="0">
                        <a:latin typeface="Arial" pitchFamily="34" charset="0"/>
                        <a:cs typeface="Arial" pitchFamily="34" charset="0"/>
                      </a:endParaRPr>
                    </a:p>
                  </a:txBody>
                  <a:tcPr/>
                </a:tc>
                <a:tc>
                  <a:txBody>
                    <a:bodyPr/>
                    <a:lstStyle/>
                    <a:p>
                      <a:r>
                        <a:rPr lang="en-US" sz="1200" b="1" i="0" u="none" strike="noStrike" kern="1200" baseline="0" dirty="0">
                          <a:solidFill>
                            <a:schemeClr val="tx1"/>
                          </a:solidFill>
                          <a:latin typeface="Arial" pitchFamily="34" charset="0"/>
                          <a:ea typeface="+mn-ea"/>
                          <a:cs typeface="Arial" pitchFamily="34" charset="0"/>
                        </a:rPr>
                        <a:t>Examples:</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YouTube</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Flickr</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Pinterest</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Instagram</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Wikipedia</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StumbleUpon</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Delicious</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(bookmarks)</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Reddit</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Blogger</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WordPress</a:t>
                      </a:r>
                      <a:endParaRPr lang="en-US" sz="1200" dirty="0">
                        <a:latin typeface="Arial" pitchFamily="34" charset="0"/>
                        <a:cs typeface="Arial" pitchFamily="34" charset="0"/>
                      </a:endParaRPr>
                    </a:p>
                  </a:txBody>
                  <a:tcPr/>
                </a:tc>
                <a:tc>
                  <a:txBody>
                    <a:bodyPr/>
                    <a:lstStyle/>
                    <a:p>
                      <a:r>
                        <a:rPr lang="en-US" sz="1200" b="1" i="0" u="none" strike="noStrike" kern="1200" baseline="0" dirty="0">
                          <a:solidFill>
                            <a:schemeClr val="tx1"/>
                          </a:solidFill>
                          <a:latin typeface="Arial" pitchFamily="34" charset="0"/>
                          <a:ea typeface="+mn-ea"/>
                          <a:cs typeface="Arial" pitchFamily="34" charset="0"/>
                        </a:rPr>
                        <a:t>Examples:</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Email</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Snapchat</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Skype</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Chat</a:t>
                      </a:r>
                    </a:p>
                    <a:p>
                      <a:pPr marL="171450" indent="-171450">
                        <a:buFont typeface="Arial" pitchFamily="34" charset="0"/>
                        <a:buChar char="•"/>
                      </a:pPr>
                      <a:r>
                        <a:rPr lang="en-US" sz="1200" b="1" i="0" u="none" strike="noStrike" kern="1200" baseline="0" dirty="0">
                          <a:solidFill>
                            <a:schemeClr val="tx1"/>
                          </a:solidFill>
                          <a:latin typeface="Arial" pitchFamily="34" charset="0"/>
                          <a:ea typeface="+mn-ea"/>
                          <a:cs typeface="Arial" pitchFamily="34" charset="0"/>
                        </a:rPr>
                        <a:t>Periscope</a:t>
                      </a:r>
                      <a:endParaRPr lang="en-US" sz="1200" dirty="0">
                        <a:latin typeface="Arial" pitchFamily="34" charset="0"/>
                        <a:cs typeface="Arial"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55860300"/>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0927"/>
            <a:ext cx="8032638" cy="810773"/>
          </a:xfrm>
        </p:spPr>
        <p:txBody>
          <a:bodyPr/>
          <a:lstStyle/>
          <a:p>
            <a:r>
              <a:rPr lang="en-US" dirty="0"/>
              <a:t>Privacy (2 of 6)</a:t>
            </a:r>
          </a:p>
        </p:txBody>
      </p:sp>
      <p:sp>
        <p:nvSpPr>
          <p:cNvPr id="3" name="Content Placeholder 2"/>
          <p:cNvSpPr>
            <a:spLocks noGrp="1"/>
          </p:cNvSpPr>
          <p:nvPr>
            <p:ph type="body" sz="half" idx="2"/>
          </p:nvPr>
        </p:nvSpPr>
        <p:spPr>
          <a:xfrm>
            <a:off x="582669" y="952500"/>
            <a:ext cx="8154931" cy="1676400"/>
          </a:xfrm>
        </p:spPr>
        <p:txBody>
          <a:bodyPr>
            <a:noAutofit/>
          </a:bodyPr>
          <a:lstStyle/>
          <a:p>
            <a:pPr marL="457200" indent="-457200">
              <a:buFont typeface="Arial" pitchFamily="34" charset="0"/>
              <a:buChar char="•"/>
            </a:pPr>
            <a:r>
              <a:rPr lang="en-US" sz="2600" dirty="0"/>
              <a:t>Key steps in maintaining online privacy include awareness of the different types of data collected by social media services and the level of privacy appropriate for each type</a:t>
            </a:r>
          </a:p>
        </p:txBody>
      </p:sp>
      <p:graphicFrame>
        <p:nvGraphicFramePr>
          <p:cNvPr id="5" name="Table 4"/>
          <p:cNvGraphicFramePr>
            <a:graphicFrameLocks noGrp="1"/>
          </p:cNvGraphicFramePr>
          <p:nvPr>
            <p:extLst>
              <p:ext uri="{D42A27DB-BD31-4B8C-83A1-F6EECF244321}">
                <p14:modId xmlns:p14="http://schemas.microsoft.com/office/powerpoint/2010/main" val="3857708241"/>
              </p:ext>
            </p:extLst>
          </p:nvPr>
        </p:nvGraphicFramePr>
        <p:xfrm>
          <a:off x="415588" y="2628900"/>
          <a:ext cx="8489092" cy="3594307"/>
        </p:xfrm>
        <a:graphic>
          <a:graphicData uri="http://schemas.openxmlformats.org/drawingml/2006/table">
            <a:tbl>
              <a:tblPr firstRow="1" bandRow="1">
                <a:tableStyleId>{5940675A-B579-460E-94D1-54222C63F5DA}</a:tableStyleId>
              </a:tblPr>
              <a:tblGrid>
                <a:gridCol w="1280984">
                  <a:extLst>
                    <a:ext uri="{9D8B030D-6E8A-4147-A177-3AD203B41FA5}">
                      <a16:colId xmlns:a16="http://schemas.microsoft.com/office/drawing/2014/main" val="20000"/>
                    </a:ext>
                  </a:extLst>
                </a:gridCol>
                <a:gridCol w="7208108">
                  <a:extLst>
                    <a:ext uri="{9D8B030D-6E8A-4147-A177-3AD203B41FA5}">
                      <a16:colId xmlns:a16="http://schemas.microsoft.com/office/drawing/2014/main" val="20001"/>
                    </a:ext>
                  </a:extLst>
                </a:gridCol>
              </a:tblGrid>
              <a:tr h="407087">
                <a:tc>
                  <a:txBody>
                    <a:bodyPr/>
                    <a:lstStyle/>
                    <a:p>
                      <a:r>
                        <a:rPr lang="zh-CN" altLang="zh-CN" sz="1800" kern="1200" dirty="0">
                          <a:solidFill>
                            <a:schemeClr val="tx1"/>
                          </a:solidFill>
                          <a:effectLst/>
                          <a:latin typeface="+mn-lt"/>
                          <a:ea typeface="+mn-ea"/>
                          <a:cs typeface="+mn-cs"/>
                        </a:rPr>
                        <a:t>服务数据</a:t>
                      </a:r>
                    </a:p>
                  </a:txBody>
                  <a:tcPr marL="0" marR="0" marT="0" marB="0" anchor="ctr"/>
                </a:tc>
                <a:tc>
                  <a:txBody>
                    <a:bodyPr/>
                    <a:lstStyle/>
                    <a:p>
                      <a:r>
                        <a:rPr lang="zh-CN" altLang="zh-CN" sz="1800" kern="1200" dirty="0">
                          <a:solidFill>
                            <a:schemeClr val="tx1"/>
                          </a:solidFill>
                          <a:effectLst/>
                          <a:latin typeface="+mn-lt"/>
                          <a:ea typeface="+mn-ea"/>
                          <a:cs typeface="+mn-cs"/>
                        </a:rPr>
                        <a:t>您在注册使用社交媒体服务时提供给该服务的数据。此类数据可能包括您的法定姓名、年龄和信用卡号。</a:t>
                      </a:r>
                    </a:p>
                  </a:txBody>
                  <a:tcPr anchor="ctr"/>
                </a:tc>
                <a:extLst>
                  <a:ext uri="{0D108BD9-81ED-4DB2-BD59-A6C34878D82A}">
                    <a16:rowId xmlns:a16="http://schemas.microsoft.com/office/drawing/2014/main" val="10000"/>
                  </a:ext>
                </a:extLst>
              </a:tr>
              <a:tr h="234917">
                <a:tc>
                  <a:txBody>
                    <a:bodyPr/>
                    <a:lstStyle/>
                    <a:p>
                      <a:r>
                        <a:rPr lang="zh-CN" altLang="en-US" sz="1800" kern="1200" dirty="0">
                          <a:solidFill>
                            <a:schemeClr val="tx1"/>
                          </a:solidFill>
                          <a:effectLst/>
                          <a:latin typeface="+mn-lt"/>
                          <a:ea typeface="+mn-ea"/>
                          <a:cs typeface="+mn-cs"/>
                        </a:rPr>
                        <a:t>公开</a:t>
                      </a:r>
                      <a:r>
                        <a:rPr lang="zh-CN" altLang="zh-CN" sz="1800" kern="1200" dirty="0">
                          <a:solidFill>
                            <a:schemeClr val="tx1"/>
                          </a:solidFill>
                          <a:effectLst/>
                          <a:latin typeface="+mn-lt"/>
                          <a:ea typeface="+mn-ea"/>
                          <a:cs typeface="+mn-cs"/>
                        </a:rPr>
                        <a:t>数据</a:t>
                      </a:r>
                    </a:p>
                  </a:txBody>
                  <a:tcPr anchor="ctr"/>
                </a:tc>
                <a:tc>
                  <a:txBody>
                    <a:bodyPr/>
                    <a:lstStyle/>
                    <a:p>
                      <a:r>
                        <a:rPr lang="zh-CN" altLang="zh-CN" sz="1800" kern="1200" dirty="0">
                          <a:solidFill>
                            <a:schemeClr val="tx1"/>
                          </a:solidFill>
                          <a:effectLst/>
                          <a:latin typeface="+mn-lt"/>
                          <a:ea typeface="+mn-ea"/>
                          <a:cs typeface="+mn-cs"/>
                        </a:rPr>
                        <a:t>您在自己的网页上发布的信息。此类信息可以包括博客文章、照片、消息和评论。</a:t>
                      </a:r>
                      <a:r>
                        <a:rPr lang="zh-CN" altLang="en-US" sz="1800" kern="1200" dirty="0">
                          <a:solidFill>
                            <a:schemeClr val="tx1"/>
                          </a:solidFill>
                          <a:effectLst/>
                          <a:latin typeface="+mn-lt"/>
                          <a:ea typeface="+mn-ea"/>
                          <a:cs typeface="+mn-cs"/>
                        </a:rPr>
                        <a:t>（发布后可修改）</a:t>
                      </a:r>
                      <a:endParaRPr lang="zh-CN" altLang="zh-CN" sz="180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569373">
                <a:tc>
                  <a:txBody>
                    <a:bodyPr/>
                    <a:lstStyle/>
                    <a:p>
                      <a:pPr algn="l"/>
                      <a:r>
                        <a:rPr lang="zh-CN" altLang="en-US" sz="1800" dirty="0">
                          <a:latin typeface="Arial" pitchFamily="34" charset="0"/>
                          <a:cs typeface="Arial" pitchFamily="34" charset="0"/>
                        </a:rPr>
                        <a:t>委托数据</a:t>
                      </a:r>
                      <a:endParaRPr lang="en-US" sz="1800" dirty="0">
                        <a:latin typeface="Arial" pitchFamily="34" charset="0"/>
                        <a:cs typeface="Arial" pitchFamily="34" charset="0"/>
                      </a:endParaRPr>
                    </a:p>
                  </a:txBody>
                  <a:tcPr anchor="ctr"/>
                </a:tc>
                <a:tc>
                  <a:txBody>
                    <a:bodyPr/>
                    <a:lstStyle/>
                    <a:p>
                      <a:r>
                        <a:rPr lang="zh-CN" altLang="zh-CN" sz="1800" kern="1200" dirty="0">
                          <a:solidFill>
                            <a:schemeClr val="tx1"/>
                          </a:solidFill>
                          <a:effectLst/>
                          <a:latin typeface="+mn-lt"/>
                          <a:ea typeface="+mn-ea"/>
                          <a:cs typeface="+mn-cs"/>
                        </a:rPr>
                        <a:t>您在其他人的网页上发布的信息。此信息包含与披露数据相同的项目，但一旦发布数据，您就无法控制这些数据。</a:t>
                      </a:r>
                      <a:r>
                        <a:rPr lang="zh-CN" altLang="en-US" sz="1800" kern="1200" dirty="0">
                          <a:solidFill>
                            <a:schemeClr val="tx1"/>
                          </a:solidFill>
                          <a:effectLst/>
                          <a:latin typeface="+mn-lt"/>
                          <a:ea typeface="+mn-ea"/>
                          <a:cs typeface="+mn-cs"/>
                        </a:rPr>
                        <a:t>（改不了了）</a:t>
                      </a:r>
                      <a:endParaRPr lang="zh-CN" altLang="zh-CN" sz="180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2"/>
                  </a:ext>
                </a:extLst>
              </a:tr>
              <a:tr h="393907">
                <a:tc>
                  <a:txBody>
                    <a:bodyPr/>
                    <a:lstStyle/>
                    <a:p>
                      <a:r>
                        <a:rPr lang="zh-CN" altLang="zh-CN" sz="1800" kern="1200" dirty="0">
                          <a:solidFill>
                            <a:schemeClr val="tx1"/>
                          </a:solidFill>
                          <a:effectLst/>
                          <a:latin typeface="+mn-lt"/>
                          <a:ea typeface="+mn-ea"/>
                          <a:cs typeface="+mn-cs"/>
                        </a:rPr>
                        <a:t>附带数据</a:t>
                      </a:r>
                    </a:p>
                  </a:txBody>
                  <a:tcPr anchor="ctr"/>
                </a:tc>
                <a:tc>
                  <a:txBody>
                    <a:bodyPr/>
                    <a:lstStyle/>
                    <a:p>
                      <a:r>
                        <a:rPr lang="zh-CN" altLang="zh-CN" sz="1800" kern="1200" dirty="0">
                          <a:solidFill>
                            <a:schemeClr val="tx1"/>
                          </a:solidFill>
                          <a:effectLst/>
                          <a:latin typeface="+mn-lt"/>
                          <a:ea typeface="+mn-ea"/>
                          <a:cs typeface="+mn-cs"/>
                        </a:rPr>
                        <a:t>其他人发布的有关您的信息。与委托数据一样，您无法控制它。</a:t>
                      </a:r>
                    </a:p>
                  </a:txBody>
                  <a:tcPr anchor="ctr"/>
                </a:tc>
                <a:extLst>
                  <a:ext uri="{0D108BD9-81ED-4DB2-BD59-A6C34878D82A}">
                    <a16:rowId xmlns:a16="http://schemas.microsoft.com/office/drawing/2014/main" val="10003"/>
                  </a:ext>
                </a:extLst>
              </a:tr>
              <a:tr h="283520">
                <a:tc>
                  <a:txBody>
                    <a:bodyPr/>
                    <a:lstStyle/>
                    <a:p>
                      <a:r>
                        <a:rPr lang="zh-CN" altLang="zh-CN" sz="1800" kern="1200" dirty="0">
                          <a:solidFill>
                            <a:schemeClr val="tx1"/>
                          </a:solidFill>
                          <a:effectLst/>
                          <a:latin typeface="+mn-lt"/>
                          <a:ea typeface="+mn-ea"/>
                          <a:cs typeface="+mn-cs"/>
                        </a:rPr>
                        <a:t>行为数据</a:t>
                      </a:r>
                    </a:p>
                  </a:txBody>
                  <a:tcPr anchor="ctr"/>
                </a:tc>
                <a:tc>
                  <a:txBody>
                    <a:bodyPr/>
                    <a:lstStyle/>
                    <a:p>
                      <a:r>
                        <a:rPr lang="zh-CN" altLang="zh-CN" sz="1800" kern="1200" dirty="0">
                          <a:solidFill>
                            <a:schemeClr val="tx1"/>
                          </a:solidFill>
                          <a:effectLst/>
                          <a:latin typeface="+mn-lt"/>
                          <a:ea typeface="+mn-ea"/>
                          <a:cs typeface="+mn-cs"/>
                        </a:rPr>
                        <a:t>社交媒体服务根据您的习惯、网站使用情况、帖子内容和连接收集的有关您的数据</a:t>
                      </a:r>
                    </a:p>
                  </a:txBody>
                  <a:tcPr anchor="ctr"/>
                </a:tc>
                <a:extLst>
                  <a:ext uri="{0D108BD9-81ED-4DB2-BD59-A6C34878D82A}">
                    <a16:rowId xmlns:a16="http://schemas.microsoft.com/office/drawing/2014/main" val="10004"/>
                  </a:ext>
                </a:extLst>
              </a:tr>
              <a:tr h="364426">
                <a:tc>
                  <a:txBody>
                    <a:bodyPr/>
                    <a:lstStyle/>
                    <a:p>
                      <a:r>
                        <a:rPr lang="zh-CN" altLang="zh-CN" sz="1800" kern="1200" dirty="0">
                          <a:solidFill>
                            <a:schemeClr val="tx1"/>
                          </a:solidFill>
                          <a:effectLst/>
                          <a:latin typeface="+mn-lt"/>
                          <a:ea typeface="+mn-ea"/>
                          <a:cs typeface="+mn-cs"/>
                        </a:rPr>
                        <a:t>派生数据</a:t>
                      </a:r>
                    </a:p>
                  </a:txBody>
                  <a:tcPr anchor="ctr"/>
                </a:tc>
                <a:tc>
                  <a:txBody>
                    <a:bodyPr/>
                    <a:lstStyle/>
                    <a:p>
                      <a:r>
                        <a:rPr lang="zh-CN" altLang="zh-CN" sz="1800" kern="1200" dirty="0">
                          <a:solidFill>
                            <a:schemeClr val="tx1"/>
                          </a:solidFill>
                          <a:effectLst/>
                          <a:latin typeface="+mn-lt"/>
                          <a:ea typeface="+mn-ea"/>
                          <a:cs typeface="+mn-cs"/>
                        </a:rPr>
                        <a:t>从所有其他数据派生的有关您的数据。例如，如果你的很多朋友自我认同为同性恋，那么你的衍生数据也可能将你描述为同性恋。</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1353646"/>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709"/>
            <a:ext cx="8229600" cy="1039091"/>
          </a:xfrm>
        </p:spPr>
        <p:txBody>
          <a:bodyPr/>
          <a:lstStyle/>
          <a:p>
            <a:r>
              <a:rPr lang="en-US" dirty="0"/>
              <a:t>Privacy (3 of 6)</a:t>
            </a:r>
          </a:p>
        </p:txBody>
      </p:sp>
      <p:sp>
        <p:nvSpPr>
          <p:cNvPr id="5" name="Content Placeholder 4"/>
          <p:cNvSpPr>
            <a:spLocks noGrp="1"/>
          </p:cNvSpPr>
          <p:nvPr>
            <p:ph idx="1"/>
          </p:nvPr>
        </p:nvSpPr>
        <p:spPr>
          <a:xfrm>
            <a:off x="228600" y="1168761"/>
            <a:ext cx="8763000" cy="5036095"/>
          </a:xfrm>
        </p:spPr>
        <p:txBody>
          <a:bodyPr>
            <a:noAutofit/>
          </a:bodyPr>
          <a:lstStyle/>
          <a:p>
            <a:r>
              <a:rPr lang="en-US" dirty="0"/>
              <a:t>Data “gone rogue” escapes its appropriate privacy setting and somehow goes public</a:t>
            </a:r>
          </a:p>
          <a:p>
            <a:r>
              <a:rPr lang="en-US" dirty="0"/>
              <a:t>The most common causes of rogue data include:</a:t>
            </a:r>
          </a:p>
          <a:p>
            <a:pPr lvl="1"/>
            <a:r>
              <a:rPr lang="en-US" dirty="0"/>
              <a:t>A user changes his or her global privacy setting to Public</a:t>
            </a:r>
          </a:p>
          <a:p>
            <a:pPr lvl="1"/>
            <a:r>
              <a:rPr lang="en-US" dirty="0"/>
              <a:t>A user designates an item as public when it is posted</a:t>
            </a:r>
          </a:p>
          <a:p>
            <a:pPr lvl="1"/>
            <a:r>
              <a:rPr lang="en-US" dirty="0"/>
              <a:t>Changes in the social media service’s privacy policy result in previously private information becoming public</a:t>
            </a:r>
          </a:p>
          <a:p>
            <a:pPr lvl="1"/>
            <a:r>
              <a:rPr lang="en-US" dirty="0"/>
              <a:t>A user ignores changes in the social media service’s privacy policy</a:t>
            </a:r>
          </a:p>
          <a:p>
            <a:pPr lvl="1"/>
            <a:r>
              <a:rPr lang="en-US" dirty="0"/>
              <a:t>Posted information is reposted publicly</a:t>
            </a:r>
          </a:p>
          <a:p>
            <a:pPr lvl="1"/>
            <a:r>
              <a:rPr lang="en-US" dirty="0"/>
              <a:t>Third-party social networking apps redistribute information collected as the user works with an app</a:t>
            </a:r>
          </a:p>
        </p:txBody>
      </p:sp>
    </p:spTree>
    <p:extLst>
      <p:ext uri="{BB962C8B-B14F-4D97-AF65-F5344CB8AC3E}">
        <p14:creationId xmlns:p14="http://schemas.microsoft.com/office/powerpoint/2010/main" val="2785278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(4 of 6)</a:t>
            </a:r>
          </a:p>
        </p:txBody>
      </p:sp>
      <p:sp>
        <p:nvSpPr>
          <p:cNvPr id="3" name="Content Placeholder 2"/>
          <p:cNvSpPr>
            <a:spLocks noGrp="1"/>
          </p:cNvSpPr>
          <p:nvPr>
            <p:ph idx="1"/>
          </p:nvPr>
        </p:nvSpPr>
        <p:spPr/>
        <p:txBody>
          <a:bodyPr>
            <a:normAutofit/>
          </a:bodyPr>
          <a:lstStyle/>
          <a:p>
            <a:r>
              <a:rPr lang="en-US" dirty="0"/>
              <a:t>Hundreds of third-party social media apps are available and they all collect information from social media profiles, including contact lists</a:t>
            </a:r>
          </a:p>
          <a:p>
            <a:r>
              <a:rPr lang="en-US" dirty="0"/>
              <a:t>The following aspects of third-party apps may affect your privacy:</a:t>
            </a:r>
          </a:p>
          <a:p>
            <a:pPr lvl="1"/>
            <a:r>
              <a:rPr lang="en-US" dirty="0"/>
              <a:t>Collected data might not be transmitted over secure channels</a:t>
            </a:r>
          </a:p>
          <a:p>
            <a:pPr lvl="1"/>
            <a:r>
              <a:rPr lang="en-US" dirty="0"/>
              <a:t>An excessive amount of personal data could be collected</a:t>
            </a:r>
          </a:p>
          <a:p>
            <a:pPr lvl="1"/>
            <a:r>
              <a:rPr lang="en-US" dirty="0"/>
              <a:t>Data about your contacts might be collect</a:t>
            </a:r>
            <a:r>
              <a:rPr lang="en-US" sz="2600" dirty="0"/>
              <a:t>ed</a:t>
            </a:r>
          </a:p>
        </p:txBody>
      </p:sp>
    </p:spTree>
    <p:extLst>
      <p:ext uri="{BB962C8B-B14F-4D97-AF65-F5344CB8AC3E}">
        <p14:creationId xmlns:p14="http://schemas.microsoft.com/office/powerpoint/2010/main" val="24743635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Privacy (5 of 6)</a:t>
            </a:r>
          </a:p>
        </p:txBody>
      </p:sp>
      <p:pic>
        <p:nvPicPr>
          <p:cNvPr id="2050" name="Picture 2" descr="An illustration with two sections depicts the screenshots of apps requiring access to the social media profiles. Section one depicts the screenshot of an app with buttons labeled “Sign in with Facebook” and “Sign in with Google.” Section two depicts the screenshot of google window with google icon and multiple options and two buttons at the bottom of the window. The supporting text associated with the illustration reads “Before installing a third-party app, be aware of the information that it will collect from your social media accou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770" y="1593732"/>
            <a:ext cx="5756461" cy="350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type="body" sz="half" idx="2"/>
          </p:nvPr>
        </p:nvSpPr>
        <p:spPr>
          <a:xfrm>
            <a:off x="208977" y="5316763"/>
            <a:ext cx="8835902" cy="842194"/>
          </a:xfrm>
        </p:spPr>
        <p:txBody>
          <a:bodyPr>
            <a:noAutofit/>
          </a:bodyPr>
          <a:lstStyle/>
          <a:p>
            <a:r>
              <a:rPr lang="en-US" sz="2400" dirty="0"/>
              <a:t>Before installing a third-party app, be aware of the information that it will collect from your social media accounts.</a:t>
            </a:r>
          </a:p>
        </p:txBody>
      </p:sp>
    </p:spTree>
    <p:extLst>
      <p:ext uri="{BB962C8B-B14F-4D97-AF65-F5344CB8AC3E}">
        <p14:creationId xmlns:p14="http://schemas.microsoft.com/office/powerpoint/2010/main" val="3924442261"/>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6126"/>
            <a:ext cx="8032638" cy="1004011"/>
          </a:xfrm>
        </p:spPr>
        <p:txBody>
          <a:bodyPr/>
          <a:lstStyle/>
          <a:p>
            <a:r>
              <a:rPr lang="en-US" dirty="0"/>
              <a:t>Privacy (6 of 6)</a:t>
            </a:r>
          </a:p>
        </p:txBody>
      </p:sp>
      <p:pic>
        <p:nvPicPr>
          <p:cNvPr id="1026" name="Picture 2" descr="A screen shot shows facebook app settings. A arrow pointing scribd reads, &quot;Third- party apps are listed here, where there are tools for editing and deleting them&quot;. A arrow pointing Enabled reads, &quot;Global settings can be used to enable or disable all app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345" y="1107555"/>
            <a:ext cx="3831310" cy="40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half" idx="2"/>
          </p:nvPr>
        </p:nvSpPr>
        <p:spPr>
          <a:xfrm>
            <a:off x="178497" y="5071443"/>
            <a:ext cx="8835902" cy="1044044"/>
          </a:xfrm>
        </p:spPr>
        <p:txBody>
          <a:bodyPr>
            <a:noAutofit/>
          </a:bodyPr>
          <a:lstStyle/>
          <a:p>
            <a:r>
              <a:rPr lang="en-US" sz="2200" dirty="0"/>
              <a:t>Access Facebook’s third-party app settings from the Settings menu, which is a pull-down list located in the upper-right corner of the Facebook toolbar.</a:t>
            </a:r>
          </a:p>
        </p:txBody>
      </p:sp>
    </p:spTree>
    <p:extLst>
      <p:ext uri="{BB962C8B-B14F-4D97-AF65-F5344CB8AC3E}">
        <p14:creationId xmlns:p14="http://schemas.microsoft.com/office/powerpoint/2010/main" val="4046258566"/>
      </p:ext>
    </p:extLst>
  </p:cSld>
  <p:clrMapOvr>
    <a:masterClrMapping/>
  </p:clrMapOvr>
  <p:transition spd="slow"/>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5293</Words>
  <Application>Microsoft Office PowerPoint</Application>
  <PresentationFormat>全屏显示(4:3)</PresentationFormat>
  <Paragraphs>468</Paragraphs>
  <Slides>94</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94</vt:i4>
      </vt:variant>
    </vt:vector>
  </HeadingPairs>
  <TitlesOfParts>
    <vt:vector size="99" baseType="lpstr">
      <vt:lpstr>Arial</vt:lpstr>
      <vt:lpstr>Calibri</vt:lpstr>
      <vt:lpstr>Courier New</vt:lpstr>
      <vt:lpstr>Wingdings</vt:lpstr>
      <vt:lpstr>Sample</vt:lpstr>
      <vt:lpstr>Computer Concepts 2018</vt:lpstr>
      <vt:lpstr>Module Contents</vt:lpstr>
      <vt:lpstr>Section A: Objectives (1 of 2)</vt:lpstr>
      <vt:lpstr>Section A: Objectives (2 of 2)</vt:lpstr>
      <vt:lpstr>Section A: Social Networking</vt:lpstr>
      <vt:lpstr>The Social Media Mix (1 of 4)</vt:lpstr>
      <vt:lpstr>The Social Media Mix (2 of 4)</vt:lpstr>
      <vt:lpstr>The Social Media Mix (3 of 4)</vt:lpstr>
      <vt:lpstr>The Social Media Mix (4 of 4)</vt:lpstr>
      <vt:lpstr>Social Networking Evolution</vt:lpstr>
      <vt:lpstr>Social Networking Basics (1 of 2)</vt:lpstr>
      <vt:lpstr>Social Networking Basics (2 of 2)</vt:lpstr>
      <vt:lpstr>Geosocial Networking (1 of 5)</vt:lpstr>
      <vt:lpstr>Geosocial Networking (2 of 5)</vt:lpstr>
      <vt:lpstr>Geosocial Networking (3 of 5)</vt:lpstr>
      <vt:lpstr>Geosocial Networking (4 of 5)</vt:lpstr>
      <vt:lpstr>Geosocial Networking (5 of 5)</vt:lpstr>
      <vt:lpstr>Social Network Analytics (1 of 5)</vt:lpstr>
      <vt:lpstr>Social Network Analytics (2 of 5)</vt:lpstr>
      <vt:lpstr>Social Network Analytics (3 of 5)</vt:lpstr>
      <vt:lpstr>Social Network Analytics (4 of 5)</vt:lpstr>
      <vt:lpstr>Social Network Analytics (5 of 5)</vt:lpstr>
      <vt:lpstr>Section B: Content Communities</vt:lpstr>
      <vt:lpstr>Section B: Objectives (1 of 3)</vt:lpstr>
      <vt:lpstr>Section B: Objectives (2 of 3)</vt:lpstr>
      <vt:lpstr>Section B: Objectives (3 of 3)</vt:lpstr>
      <vt:lpstr>Evolution (1 of 3)</vt:lpstr>
      <vt:lpstr>Evolution (2 of 3)</vt:lpstr>
      <vt:lpstr>Evolution (3 of 3)</vt:lpstr>
      <vt:lpstr>Media Content Communities (1 of 2)</vt:lpstr>
      <vt:lpstr>Media Content Communities (2 of 2)</vt:lpstr>
      <vt:lpstr>Intellectual Property (1 of 2)</vt:lpstr>
      <vt:lpstr>Intellectual Property (2 of 2)</vt:lpstr>
      <vt:lpstr>Creative Commons (1 of 5)</vt:lpstr>
      <vt:lpstr>Creative Commons (2 of 5)</vt:lpstr>
      <vt:lpstr>Creative Commons (3 of 5)</vt:lpstr>
      <vt:lpstr>Creative Commons (4 of 5)</vt:lpstr>
      <vt:lpstr>Creative Commons (5 of 5)</vt:lpstr>
      <vt:lpstr>Section C: Blogs and More</vt:lpstr>
      <vt:lpstr>Section C: Objectives (1 of 3)</vt:lpstr>
      <vt:lpstr>Section C: Objectives (2 of 3)</vt:lpstr>
      <vt:lpstr>Section C: Objectives (3 of 3)</vt:lpstr>
      <vt:lpstr>Blogs (1 of 4)</vt:lpstr>
      <vt:lpstr>Blogs (2 of 4)</vt:lpstr>
      <vt:lpstr>Blogs (3 of 4)</vt:lpstr>
      <vt:lpstr>Blogs (4 of 4)</vt:lpstr>
      <vt:lpstr>Microblogs (1 of 2)</vt:lpstr>
      <vt:lpstr>Microblogs (2 of 2)</vt:lpstr>
      <vt:lpstr>Wikis (1 of 5)</vt:lpstr>
      <vt:lpstr>Wikis (2 of 5)</vt:lpstr>
      <vt:lpstr>Wikis (3 of 5)</vt:lpstr>
      <vt:lpstr>Wikis (4 of 5)</vt:lpstr>
      <vt:lpstr>Wikis (5 of 5)</vt:lpstr>
      <vt:lpstr>Section D: Online Communication</vt:lpstr>
      <vt:lpstr>Section D: Objectives (1 of 3)</vt:lpstr>
      <vt:lpstr>Section D: Objectives (2 of 3)</vt:lpstr>
      <vt:lpstr>Section D: Objectives (3 of 3)</vt:lpstr>
      <vt:lpstr>Communication Matrix (1 of 4)</vt:lpstr>
      <vt:lpstr>Communication Matrix (2 of 4)</vt:lpstr>
      <vt:lpstr>Communication Matrix (3 of 4)</vt:lpstr>
      <vt:lpstr>Communication Matrix (4 of 4)</vt:lpstr>
      <vt:lpstr>Email (1 of 8)</vt:lpstr>
      <vt:lpstr>Email (2 of 8)</vt:lpstr>
      <vt:lpstr>Email (3 of 8)</vt:lpstr>
      <vt:lpstr>Email (4 of 8)</vt:lpstr>
      <vt:lpstr>Email (5 of 8)</vt:lpstr>
      <vt:lpstr>Email (6 of 8)</vt:lpstr>
      <vt:lpstr>Email (7 of 8)</vt:lpstr>
      <vt:lpstr>Email (8 of 8)</vt:lpstr>
      <vt:lpstr>Online Chat</vt:lpstr>
      <vt:lpstr>Voice and Video over IP</vt:lpstr>
      <vt:lpstr>Section E: Social Media Values</vt:lpstr>
      <vt:lpstr>Section E: Objectives (1 of 3)</vt:lpstr>
      <vt:lpstr>Section E: Objectives (2 of 3)</vt:lpstr>
      <vt:lpstr>Section E: Objectives (3 of 3)</vt:lpstr>
      <vt:lpstr>Identity (1 of 4)</vt:lpstr>
      <vt:lpstr>Identity (2 of 4)</vt:lpstr>
      <vt:lpstr>Identity (3 of 4)</vt:lpstr>
      <vt:lpstr>Identity (4 of 4)</vt:lpstr>
      <vt:lpstr>Reputation (1 of 9)</vt:lpstr>
      <vt:lpstr>Reputation (2 of 9)</vt:lpstr>
      <vt:lpstr>Reputation (3 of 9)</vt:lpstr>
      <vt:lpstr>Reputation (4 of 9)</vt:lpstr>
      <vt:lpstr>Reputation (5 of 9)</vt:lpstr>
      <vt:lpstr>Reputation (6 of 9)</vt:lpstr>
      <vt:lpstr>Reputation (7 of 9)</vt:lpstr>
      <vt:lpstr>Reputation (8 of 9)</vt:lpstr>
      <vt:lpstr>Reputation (9 of 9)</vt:lpstr>
      <vt:lpstr>Privacy (1 of 6)</vt:lpstr>
      <vt:lpstr>Privacy (2 of 6)</vt:lpstr>
      <vt:lpstr>Privacy (3 of 6)</vt:lpstr>
      <vt:lpstr>Privacy (4 of 6)</vt:lpstr>
      <vt:lpstr>Privacy (5 of 6)</vt:lpstr>
      <vt:lpstr>Privacy (6 of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Social Media</dc:title>
  <dc:creator/>
  <cp:lastModifiedBy/>
  <cp:revision>1</cp:revision>
  <dcterms:created xsi:type="dcterms:W3CDTF">2015-05-25T16:21:36Z</dcterms:created>
  <dcterms:modified xsi:type="dcterms:W3CDTF">2021-12-29T12:11:00Z</dcterms:modified>
</cp:coreProperties>
</file>